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44"/>
  </p:notesMasterIdLst>
  <p:handoutMasterIdLst>
    <p:handoutMasterId r:id="rId45"/>
  </p:handoutMasterIdLst>
  <p:sldIdLst>
    <p:sldId id="256" r:id="rId4"/>
    <p:sldId id="460" r:id="rId5"/>
    <p:sldId id="436" r:id="rId6"/>
    <p:sldId id="493" r:id="rId7"/>
    <p:sldId id="494" r:id="rId8"/>
    <p:sldId id="495" r:id="rId9"/>
    <p:sldId id="496" r:id="rId10"/>
    <p:sldId id="510" r:id="rId11"/>
    <p:sldId id="513" r:id="rId12"/>
    <p:sldId id="515" r:id="rId13"/>
    <p:sldId id="499" r:id="rId14"/>
    <p:sldId id="500" r:id="rId15"/>
    <p:sldId id="501" r:id="rId16"/>
    <p:sldId id="502" r:id="rId17"/>
    <p:sldId id="503" r:id="rId18"/>
    <p:sldId id="504" r:id="rId19"/>
    <p:sldId id="506" r:id="rId20"/>
    <p:sldId id="507" r:id="rId21"/>
    <p:sldId id="508" r:id="rId22"/>
    <p:sldId id="468" r:id="rId23"/>
    <p:sldId id="517" r:id="rId24"/>
    <p:sldId id="518" r:id="rId25"/>
    <p:sldId id="519" r:id="rId26"/>
    <p:sldId id="524" r:id="rId27"/>
    <p:sldId id="520" r:id="rId28"/>
    <p:sldId id="525" r:id="rId29"/>
    <p:sldId id="483" r:id="rId30"/>
    <p:sldId id="526" r:id="rId31"/>
    <p:sldId id="527" r:id="rId32"/>
    <p:sldId id="528" r:id="rId33"/>
    <p:sldId id="529" r:id="rId34"/>
    <p:sldId id="530" r:id="rId35"/>
    <p:sldId id="531" r:id="rId36"/>
    <p:sldId id="532" r:id="rId37"/>
    <p:sldId id="534" r:id="rId38"/>
    <p:sldId id="533" r:id="rId39"/>
    <p:sldId id="431" r:id="rId40"/>
    <p:sldId id="432" r:id="rId41"/>
    <p:sldId id="440" r:id="rId42"/>
    <p:sldId id="367" r:id="rId4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 Law Group" initials="SLG" lastIdx="2" clrIdx="0">
    <p:extLst>
      <p:ext uri="{19B8F6BF-5375-455C-9EA6-DF929625EA0E}">
        <p15:presenceInfo xmlns:p15="http://schemas.microsoft.com/office/powerpoint/2012/main" userId="Shaw Law Grou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81" autoAdjust="0"/>
    <p:restoredTop sz="96395" autoAdjust="0"/>
  </p:normalViewPr>
  <p:slideViewPr>
    <p:cSldViewPr snapToGrid="0">
      <p:cViewPr varScale="1">
        <p:scale>
          <a:sx n="111" d="100"/>
          <a:sy n="111" d="100"/>
        </p:scale>
        <p:origin x="140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170583" cy="482027"/>
          </a:xfrm>
          <a:prstGeom prst="rect">
            <a:avLst/>
          </a:prstGeom>
        </p:spPr>
        <p:txBody>
          <a:bodyPr vert="horz" lIns="94823" tIns="47411" rIns="94823" bIns="47411" rtlCol="0"/>
          <a:lstStyle>
            <a:lvl1pPr algn="l">
              <a:defRPr sz="1200"/>
            </a:lvl1pPr>
          </a:lstStyle>
          <a:p>
            <a:endParaRPr lang="en-US" dirty="0"/>
          </a:p>
        </p:txBody>
      </p:sp>
      <p:sp>
        <p:nvSpPr>
          <p:cNvPr id="4" name="Footer Placeholder 3"/>
          <p:cNvSpPr>
            <a:spLocks noGrp="1"/>
          </p:cNvSpPr>
          <p:nvPr>
            <p:ph type="ftr" sz="quarter" idx="2"/>
          </p:nvPr>
        </p:nvSpPr>
        <p:spPr>
          <a:xfrm>
            <a:off x="2" y="9119175"/>
            <a:ext cx="3170583" cy="482027"/>
          </a:xfrm>
          <a:prstGeom prst="rect">
            <a:avLst/>
          </a:prstGeom>
        </p:spPr>
        <p:txBody>
          <a:bodyPr vert="horz" lIns="94823" tIns="47411" rIns="94823" bIns="474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4" y="9119175"/>
            <a:ext cx="3170583" cy="482027"/>
          </a:xfrm>
          <a:prstGeom prst="rect">
            <a:avLst/>
          </a:prstGeom>
        </p:spPr>
        <p:txBody>
          <a:bodyPr vert="horz" lIns="94823" tIns="47411" rIns="94823" bIns="47411" rtlCol="0" anchor="b"/>
          <a:lstStyle>
            <a:lvl1pPr algn="r">
              <a:defRPr sz="1200"/>
            </a:lvl1pPr>
          </a:lstStyle>
          <a:p>
            <a:fld id="{B2E9BEAD-2FC3-4EA1-821B-A281FEC62275}" type="slidenum">
              <a:rPr lang="en-US" smtClean="0"/>
              <a:t>‹#›</a:t>
            </a:fld>
            <a:endParaRPr lang="en-US" dirty="0"/>
          </a:p>
        </p:txBody>
      </p:sp>
    </p:spTree>
    <p:extLst>
      <p:ext uri="{BB962C8B-B14F-4D97-AF65-F5344CB8AC3E}">
        <p14:creationId xmlns:p14="http://schemas.microsoft.com/office/powerpoint/2010/main" val="3087090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24" tIns="48313" rIns="96624" bIns="48313"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24" tIns="48313" rIns="96624" bIns="4831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7"/>
            <a:ext cx="3169920" cy="481726"/>
          </a:xfrm>
          <a:prstGeom prst="rect">
            <a:avLst/>
          </a:prstGeom>
        </p:spPr>
        <p:txBody>
          <a:bodyPr vert="horz" lIns="96624" tIns="48313" rIns="96624" bIns="483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7"/>
            <a:ext cx="3169920" cy="481726"/>
          </a:xfrm>
          <a:prstGeom prst="rect">
            <a:avLst/>
          </a:prstGeom>
        </p:spPr>
        <p:txBody>
          <a:bodyPr vert="horz" lIns="96624" tIns="48313" rIns="96624" bIns="48313" rtlCol="0" anchor="b"/>
          <a:lstStyle>
            <a:lvl1pPr algn="r">
              <a:defRPr sz="1200"/>
            </a:lvl1pPr>
          </a:lstStyle>
          <a:p>
            <a:fld id="{EA28F99C-F8D1-4A6E-84A8-C5937EF57BAC}" type="slidenum">
              <a:rPr lang="en-US" smtClean="0"/>
              <a:t>‹#›</a:t>
            </a:fld>
            <a:endParaRPr lang="en-US" dirty="0"/>
          </a:p>
        </p:txBody>
      </p:sp>
    </p:spTree>
    <p:extLst>
      <p:ext uri="{BB962C8B-B14F-4D97-AF65-F5344CB8AC3E}">
        <p14:creationId xmlns:p14="http://schemas.microsoft.com/office/powerpoint/2010/main" val="2717961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124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10</a:t>
            </a:fld>
            <a:endParaRPr lang="en-US" dirty="0"/>
          </a:p>
        </p:txBody>
      </p:sp>
    </p:spTree>
    <p:extLst>
      <p:ext uri="{BB962C8B-B14F-4D97-AF65-F5344CB8AC3E}">
        <p14:creationId xmlns:p14="http://schemas.microsoft.com/office/powerpoint/2010/main" val="1515269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11</a:t>
            </a:fld>
            <a:endParaRPr lang="en-US" dirty="0"/>
          </a:p>
        </p:txBody>
      </p:sp>
    </p:spTree>
    <p:extLst>
      <p:ext uri="{BB962C8B-B14F-4D97-AF65-F5344CB8AC3E}">
        <p14:creationId xmlns:p14="http://schemas.microsoft.com/office/powerpoint/2010/main" val="1855035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12</a:t>
            </a:fld>
            <a:endParaRPr lang="en-US" dirty="0"/>
          </a:p>
        </p:txBody>
      </p:sp>
    </p:spTree>
    <p:extLst>
      <p:ext uri="{BB962C8B-B14F-4D97-AF65-F5344CB8AC3E}">
        <p14:creationId xmlns:p14="http://schemas.microsoft.com/office/powerpoint/2010/main" val="1826897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13</a:t>
            </a:fld>
            <a:endParaRPr lang="en-US" dirty="0"/>
          </a:p>
        </p:txBody>
      </p:sp>
    </p:spTree>
    <p:extLst>
      <p:ext uri="{BB962C8B-B14F-4D97-AF65-F5344CB8AC3E}">
        <p14:creationId xmlns:p14="http://schemas.microsoft.com/office/powerpoint/2010/main" val="1689184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14</a:t>
            </a:fld>
            <a:endParaRPr lang="en-US" dirty="0"/>
          </a:p>
        </p:txBody>
      </p:sp>
    </p:spTree>
    <p:extLst>
      <p:ext uri="{BB962C8B-B14F-4D97-AF65-F5344CB8AC3E}">
        <p14:creationId xmlns:p14="http://schemas.microsoft.com/office/powerpoint/2010/main" val="1383476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15</a:t>
            </a:fld>
            <a:endParaRPr lang="en-US" dirty="0"/>
          </a:p>
        </p:txBody>
      </p:sp>
    </p:spTree>
    <p:extLst>
      <p:ext uri="{BB962C8B-B14F-4D97-AF65-F5344CB8AC3E}">
        <p14:creationId xmlns:p14="http://schemas.microsoft.com/office/powerpoint/2010/main" val="2826971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16</a:t>
            </a:fld>
            <a:endParaRPr lang="en-US" dirty="0"/>
          </a:p>
        </p:txBody>
      </p:sp>
    </p:spTree>
    <p:extLst>
      <p:ext uri="{BB962C8B-B14F-4D97-AF65-F5344CB8AC3E}">
        <p14:creationId xmlns:p14="http://schemas.microsoft.com/office/powerpoint/2010/main" val="63990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suggestion I have for slide 38 is adding DFEH as a resource.</a:t>
            </a:r>
          </a:p>
        </p:txBody>
      </p:sp>
      <p:sp>
        <p:nvSpPr>
          <p:cNvPr id="4" name="Slide Number Placeholder 3"/>
          <p:cNvSpPr>
            <a:spLocks noGrp="1"/>
          </p:cNvSpPr>
          <p:nvPr>
            <p:ph type="sldNum" sz="quarter" idx="5"/>
          </p:nvPr>
        </p:nvSpPr>
        <p:spPr/>
        <p:txBody>
          <a:bodyPr/>
          <a:lstStyle/>
          <a:p>
            <a:fld id="{EA28F99C-F8D1-4A6E-84A8-C5937EF57BAC}" type="slidenum">
              <a:rPr lang="en-US" smtClean="0"/>
              <a:t>17</a:t>
            </a:fld>
            <a:endParaRPr lang="en-US" dirty="0"/>
          </a:p>
        </p:txBody>
      </p:sp>
    </p:spTree>
    <p:extLst>
      <p:ext uri="{BB962C8B-B14F-4D97-AF65-F5344CB8AC3E}">
        <p14:creationId xmlns:p14="http://schemas.microsoft.com/office/powerpoint/2010/main" val="3433096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18</a:t>
            </a:fld>
            <a:endParaRPr lang="en-US" dirty="0"/>
          </a:p>
        </p:txBody>
      </p:sp>
    </p:spTree>
    <p:extLst>
      <p:ext uri="{BB962C8B-B14F-4D97-AF65-F5344CB8AC3E}">
        <p14:creationId xmlns:p14="http://schemas.microsoft.com/office/powerpoint/2010/main" val="3266069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19</a:t>
            </a:fld>
            <a:endParaRPr lang="en-US" dirty="0"/>
          </a:p>
        </p:txBody>
      </p:sp>
    </p:spTree>
    <p:extLst>
      <p:ext uri="{BB962C8B-B14F-4D97-AF65-F5344CB8AC3E}">
        <p14:creationId xmlns:p14="http://schemas.microsoft.com/office/powerpoint/2010/main" val="122496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2</a:t>
            </a:fld>
            <a:endParaRPr lang="en-US" dirty="0"/>
          </a:p>
        </p:txBody>
      </p:sp>
    </p:spTree>
    <p:extLst>
      <p:ext uri="{BB962C8B-B14F-4D97-AF65-F5344CB8AC3E}">
        <p14:creationId xmlns:p14="http://schemas.microsoft.com/office/powerpoint/2010/main" val="273040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20</a:t>
            </a:fld>
            <a:endParaRPr lang="en-US" dirty="0"/>
          </a:p>
        </p:txBody>
      </p:sp>
    </p:spTree>
    <p:extLst>
      <p:ext uri="{BB962C8B-B14F-4D97-AF65-F5344CB8AC3E}">
        <p14:creationId xmlns:p14="http://schemas.microsoft.com/office/powerpoint/2010/main" val="3963627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21</a:t>
            </a:fld>
            <a:endParaRPr lang="en-US" dirty="0"/>
          </a:p>
        </p:txBody>
      </p:sp>
    </p:spTree>
    <p:extLst>
      <p:ext uri="{BB962C8B-B14F-4D97-AF65-F5344CB8AC3E}">
        <p14:creationId xmlns:p14="http://schemas.microsoft.com/office/powerpoint/2010/main" val="1113657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27</a:t>
            </a:fld>
            <a:endParaRPr lang="en-US" dirty="0"/>
          </a:p>
        </p:txBody>
      </p:sp>
    </p:spTree>
    <p:extLst>
      <p:ext uri="{BB962C8B-B14F-4D97-AF65-F5344CB8AC3E}">
        <p14:creationId xmlns:p14="http://schemas.microsoft.com/office/powerpoint/2010/main" val="4075285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37</a:t>
            </a:fld>
            <a:endParaRPr lang="en-US" dirty="0"/>
          </a:p>
        </p:txBody>
      </p:sp>
    </p:spTree>
    <p:extLst>
      <p:ext uri="{BB962C8B-B14F-4D97-AF65-F5344CB8AC3E}">
        <p14:creationId xmlns:p14="http://schemas.microsoft.com/office/powerpoint/2010/main" val="4243744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38</a:t>
            </a:fld>
            <a:endParaRPr lang="en-US" dirty="0"/>
          </a:p>
        </p:txBody>
      </p:sp>
    </p:spTree>
    <p:extLst>
      <p:ext uri="{BB962C8B-B14F-4D97-AF65-F5344CB8AC3E}">
        <p14:creationId xmlns:p14="http://schemas.microsoft.com/office/powerpoint/2010/main" val="3978070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39</a:t>
            </a:fld>
            <a:endParaRPr lang="en-US" dirty="0"/>
          </a:p>
        </p:txBody>
      </p:sp>
    </p:spTree>
    <p:extLst>
      <p:ext uri="{BB962C8B-B14F-4D97-AF65-F5344CB8AC3E}">
        <p14:creationId xmlns:p14="http://schemas.microsoft.com/office/powerpoint/2010/main" val="2114307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40</a:t>
            </a:fld>
            <a:endParaRPr lang="en-US" dirty="0"/>
          </a:p>
        </p:txBody>
      </p:sp>
    </p:spTree>
    <p:extLst>
      <p:ext uri="{BB962C8B-B14F-4D97-AF65-F5344CB8AC3E}">
        <p14:creationId xmlns:p14="http://schemas.microsoft.com/office/powerpoint/2010/main" val="2676753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3</a:t>
            </a:fld>
            <a:endParaRPr lang="en-US" dirty="0"/>
          </a:p>
        </p:txBody>
      </p:sp>
    </p:spTree>
    <p:extLst>
      <p:ext uri="{BB962C8B-B14F-4D97-AF65-F5344CB8AC3E}">
        <p14:creationId xmlns:p14="http://schemas.microsoft.com/office/powerpoint/2010/main" val="2683487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4</a:t>
            </a:fld>
            <a:endParaRPr lang="en-US" dirty="0"/>
          </a:p>
        </p:txBody>
      </p:sp>
    </p:spTree>
    <p:extLst>
      <p:ext uri="{BB962C8B-B14F-4D97-AF65-F5344CB8AC3E}">
        <p14:creationId xmlns:p14="http://schemas.microsoft.com/office/powerpoint/2010/main" val="748152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5</a:t>
            </a:fld>
            <a:endParaRPr lang="en-US" dirty="0"/>
          </a:p>
        </p:txBody>
      </p:sp>
    </p:spTree>
    <p:extLst>
      <p:ext uri="{BB962C8B-B14F-4D97-AF65-F5344CB8AC3E}">
        <p14:creationId xmlns:p14="http://schemas.microsoft.com/office/powerpoint/2010/main" val="246681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6</a:t>
            </a:fld>
            <a:endParaRPr lang="en-US" dirty="0"/>
          </a:p>
        </p:txBody>
      </p:sp>
    </p:spTree>
    <p:extLst>
      <p:ext uri="{BB962C8B-B14F-4D97-AF65-F5344CB8AC3E}">
        <p14:creationId xmlns:p14="http://schemas.microsoft.com/office/powerpoint/2010/main" val="1794270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7</a:t>
            </a:fld>
            <a:endParaRPr lang="en-US" dirty="0"/>
          </a:p>
        </p:txBody>
      </p:sp>
    </p:spTree>
    <p:extLst>
      <p:ext uri="{BB962C8B-B14F-4D97-AF65-F5344CB8AC3E}">
        <p14:creationId xmlns:p14="http://schemas.microsoft.com/office/powerpoint/2010/main" val="2434384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8</a:t>
            </a:fld>
            <a:endParaRPr lang="en-US" dirty="0"/>
          </a:p>
        </p:txBody>
      </p:sp>
    </p:spTree>
    <p:extLst>
      <p:ext uri="{BB962C8B-B14F-4D97-AF65-F5344CB8AC3E}">
        <p14:creationId xmlns:p14="http://schemas.microsoft.com/office/powerpoint/2010/main" val="1052350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8F99C-F8D1-4A6E-84A8-C5937EF57BAC}" type="slidenum">
              <a:rPr lang="en-US" smtClean="0"/>
              <a:t>9</a:t>
            </a:fld>
            <a:endParaRPr lang="en-US" dirty="0"/>
          </a:p>
        </p:txBody>
      </p:sp>
    </p:spTree>
    <p:extLst>
      <p:ext uri="{BB962C8B-B14F-4D97-AF65-F5344CB8AC3E}">
        <p14:creationId xmlns:p14="http://schemas.microsoft.com/office/powerpoint/2010/main" val="202291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080" y="2244761"/>
            <a:ext cx="6054635" cy="1247631"/>
          </a:xfrm>
          <a:ln>
            <a:noFill/>
          </a:ln>
        </p:spPr>
        <p:txBody>
          <a:bodyPr anchor="b">
            <a:normAutofit/>
          </a:bodyPr>
          <a:lstStyle>
            <a:lvl1pPr algn="ctr">
              <a:defRPr sz="4950">
                <a:solidFill>
                  <a:schemeClr val="tx1"/>
                </a:solidFill>
                <a:latin typeface="Arial Black" panose="020B0A04020102020204" pitchFamily="34" charset="0"/>
                <a:cs typeface="Arial" panose="020B0604020202020204" pitchFamily="34" charset="0"/>
              </a:defRPr>
            </a:lvl1pPr>
          </a:lstStyle>
          <a:p>
            <a:endParaRPr lang="en-US" dirty="0"/>
          </a:p>
        </p:txBody>
      </p:sp>
      <p:sp>
        <p:nvSpPr>
          <p:cNvPr id="3" name="Subtitle 2"/>
          <p:cNvSpPr>
            <a:spLocks noGrp="1"/>
          </p:cNvSpPr>
          <p:nvPr>
            <p:ph type="subTitle" idx="1"/>
          </p:nvPr>
        </p:nvSpPr>
        <p:spPr>
          <a:xfrm>
            <a:off x="-266415" y="3733075"/>
            <a:ext cx="5817875" cy="1126716"/>
          </a:xfrm>
        </p:spPr>
        <p:txBody>
          <a:bodyPr/>
          <a:lstStyle>
            <a:lvl1pPr marL="0" indent="0" algn="r">
              <a:buNone/>
              <a:defRPr sz="1800" baseline="0">
                <a:solidFill>
                  <a:schemeClr val="tx1"/>
                </a:solidFill>
                <a:latin typeface="Arial" panose="020B0604020202020204" pitchFamily="34" charset="0"/>
                <a:cs typeface="Segoe UI Semibold" panose="020B0702040204020203"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4" name="TextBox 3"/>
          <p:cNvSpPr txBox="1"/>
          <p:nvPr userDrawn="1"/>
        </p:nvSpPr>
        <p:spPr bwMode="gray">
          <a:xfrm>
            <a:off x="257177" y="5763712"/>
            <a:ext cx="2440336" cy="861774"/>
          </a:xfrm>
          <a:prstGeom prst="rect">
            <a:avLst/>
          </a:prstGeom>
          <a:noFill/>
          <a:ln w="12700">
            <a:noFill/>
          </a:ln>
        </p:spPr>
        <p:txBody>
          <a:bodyPr wrap="square" rtlCol="0">
            <a:spAutoFit/>
          </a:bodyPr>
          <a:lstStyle/>
          <a:p>
            <a:pPr algn="l"/>
            <a:r>
              <a:rPr lang="en-US" sz="1000" b="1" baseline="0" dirty="0">
                <a:latin typeface="Arial" panose="020B0604020202020204" pitchFamily="34" charset="0"/>
                <a:cs typeface="Arial" panose="020B0604020202020204" pitchFamily="34" charset="0"/>
              </a:rPr>
              <a:t>425 University Avenue, Suite 200 </a:t>
            </a:r>
          </a:p>
          <a:p>
            <a:pPr algn="l"/>
            <a:r>
              <a:rPr lang="en-US" sz="1000" b="1" baseline="0" dirty="0">
                <a:latin typeface="Arial" panose="020B0604020202020204" pitchFamily="34" charset="0"/>
                <a:cs typeface="Arial" panose="020B0604020202020204" pitchFamily="34" charset="0"/>
              </a:rPr>
              <a:t>Sacramento, California 95825</a:t>
            </a:r>
          </a:p>
          <a:p>
            <a:pPr algn="l"/>
            <a:r>
              <a:rPr lang="en-US" sz="1000" b="1" baseline="0" dirty="0">
                <a:latin typeface="Arial" panose="020B0604020202020204" pitchFamily="34" charset="0"/>
                <a:cs typeface="Arial" panose="020B0604020202020204" pitchFamily="34" charset="0"/>
              </a:rPr>
              <a:t>Telephone: 916.640.2240</a:t>
            </a:r>
          </a:p>
          <a:p>
            <a:pPr algn="l"/>
            <a:r>
              <a:rPr lang="en-US" sz="1000" b="1" baseline="0" dirty="0">
                <a:latin typeface="Arial" panose="020B0604020202020204" pitchFamily="34" charset="0"/>
                <a:cs typeface="Arial" panose="020B0604020202020204" pitchFamily="34" charset="0"/>
              </a:rPr>
              <a:t>Facsimile: 916.640.2241</a:t>
            </a:r>
          </a:p>
          <a:p>
            <a:pPr algn="l"/>
            <a:r>
              <a:rPr lang="en-US" sz="1000" b="1" baseline="0" dirty="0">
                <a:latin typeface="Arial" panose="020B0604020202020204" pitchFamily="34" charset="0"/>
                <a:cs typeface="Arial" panose="020B0604020202020204" pitchFamily="34" charset="0"/>
              </a:rPr>
              <a:t>http://shawlawgroup.com</a:t>
            </a:r>
          </a:p>
        </p:txBody>
      </p:sp>
    </p:spTree>
    <p:extLst>
      <p:ext uri="{BB962C8B-B14F-4D97-AF65-F5344CB8AC3E}">
        <p14:creationId xmlns:p14="http://schemas.microsoft.com/office/powerpoint/2010/main" val="4003142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lnSpc>
                <a:spcPct val="100000"/>
              </a:lnSpc>
              <a:spcBef>
                <a:spcPts val="576"/>
              </a:spcBef>
              <a:defRPr baseline="0">
                <a:solidFill>
                  <a:schemeClr val="tx1"/>
                </a:solidFill>
              </a:defRPr>
            </a:lvl1pPr>
            <a:lvl2pPr>
              <a:lnSpc>
                <a:spcPct val="100000"/>
              </a:lnSpc>
              <a:spcBef>
                <a:spcPts val="576"/>
              </a:spcBef>
              <a:defRPr baseline="0">
                <a:solidFill>
                  <a:schemeClr val="tx1"/>
                </a:solidFill>
                <a:latin typeface="Segoe UI" panose="020B0502040204020203" pitchFamily="34" charset="0"/>
                <a:ea typeface="Segoe UI Black" panose="020B0A02040204020203" pitchFamily="34" charset="0"/>
                <a:cs typeface="Segoe UI" panose="020B0502040204020203" pitchFamily="34" charset="0"/>
              </a:defRPr>
            </a:lvl2pPr>
            <a:lvl3pPr marL="694944" indent="-171446">
              <a:lnSpc>
                <a:spcPct val="100000"/>
              </a:lnSpc>
              <a:spcBef>
                <a:spcPts val="576"/>
              </a:spcBef>
              <a:buSzPct val="80000"/>
              <a:buFont typeface="Wingdings" panose="05000000000000000000" pitchFamily="2" charset="2"/>
              <a:buChar char="§"/>
              <a:defRPr baseline="0">
                <a:solidFill>
                  <a:schemeClr val="tx1"/>
                </a:solidFill>
                <a:latin typeface="Segoe UI" panose="020B0502040204020203" pitchFamily="34" charset="0"/>
                <a:ea typeface="Segoe UI Black" panose="020B0A02040204020203" pitchFamily="34" charset="0"/>
                <a:cs typeface="Segoe UI" panose="020B0502040204020203" pitchFamily="34" charset="0"/>
              </a:defRPr>
            </a:lvl3pPr>
            <a:lvl4pPr marL="1200120" indent="-171446">
              <a:lnSpc>
                <a:spcPct val="100000"/>
              </a:lnSpc>
              <a:spcBef>
                <a:spcPts val="576"/>
              </a:spcBef>
              <a:buSzPct val="70000"/>
              <a:buFont typeface="Courier New" panose="02070309020205020404" pitchFamily="49" charset="0"/>
              <a:buChar char="o"/>
              <a:defRPr baseline="0">
                <a:solidFill>
                  <a:schemeClr val="tx1"/>
                </a:solidFill>
                <a:latin typeface="Segoe UI" panose="020B0502040204020203" pitchFamily="34" charset="0"/>
                <a:ea typeface="Segoe UI Black" panose="020B0A02040204020203" pitchFamily="34" charset="0"/>
                <a:cs typeface="Segoe UI" panose="020B0502040204020203" pitchFamily="34" charset="0"/>
              </a:defRPr>
            </a:lvl4pPr>
            <a:lvl5pPr marL="1543012" indent="-171446">
              <a:lnSpc>
                <a:spcPct val="100000"/>
              </a:lnSpc>
              <a:spcBef>
                <a:spcPts val="576"/>
              </a:spcBef>
              <a:buFont typeface="Segoe UI" panose="020B0502040204020203" pitchFamily="34" charset="0"/>
              <a:buChar char="–"/>
              <a:defRPr baseline="0">
                <a:solidFill>
                  <a:schemeClr val="tx1"/>
                </a:solidFill>
                <a:latin typeface="Segoe UI" panose="020B0502040204020203" pitchFamily="34" charset="0"/>
                <a:ea typeface="Segoe UI Black" panose="020B0A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168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lvl1pPr>
              <a:defRPr baseline="0">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lvl1pPr>
              <a:lnSpc>
                <a:spcPct val="100000"/>
              </a:lnSpc>
              <a:spcBef>
                <a:spcPts val="576"/>
              </a:spcBef>
              <a:defRPr baseline="0">
                <a:solidFill>
                  <a:schemeClr val="tx1"/>
                </a:solidFill>
              </a:defRPr>
            </a:lvl1pPr>
            <a:lvl2pPr>
              <a:lnSpc>
                <a:spcPct val="100000"/>
              </a:lnSpc>
              <a:spcBef>
                <a:spcPts val="576"/>
              </a:spcBef>
              <a:defRPr baseline="0">
                <a:solidFill>
                  <a:schemeClr val="tx1"/>
                </a:solidFill>
                <a:latin typeface="Segoe UI" panose="020B0502040204020203" pitchFamily="34" charset="0"/>
                <a:cs typeface="Segoe UI" panose="020B0502040204020203" pitchFamily="34" charset="0"/>
              </a:defRPr>
            </a:lvl2pPr>
            <a:lvl3pPr marL="694944" indent="-171446">
              <a:lnSpc>
                <a:spcPct val="100000"/>
              </a:lnSpc>
              <a:spcBef>
                <a:spcPts val="576"/>
              </a:spcBef>
              <a:buSzPct val="100000"/>
              <a:buFont typeface="Segoe UI" panose="020B0502040204020203" pitchFamily="34" charset="0"/>
              <a:buChar char="­"/>
              <a:defRPr baseline="0">
                <a:solidFill>
                  <a:schemeClr val="tx1"/>
                </a:solidFill>
                <a:latin typeface="Segoe UI" panose="020B0502040204020203" pitchFamily="34" charset="0"/>
                <a:cs typeface="Segoe UI" panose="020B0502040204020203" pitchFamily="34" charset="0"/>
              </a:defRPr>
            </a:lvl3pPr>
            <a:lvl4pPr marL="1200120" indent="-171446">
              <a:lnSpc>
                <a:spcPct val="100000"/>
              </a:lnSpc>
              <a:spcBef>
                <a:spcPts val="576"/>
              </a:spcBef>
              <a:buSzPct val="80000"/>
              <a:buFont typeface="Wingdings" panose="05000000000000000000" pitchFamily="2" charset="2"/>
              <a:buChar char="§"/>
              <a:defRPr baseline="0">
                <a:solidFill>
                  <a:schemeClr val="tx1"/>
                </a:solidFill>
                <a:latin typeface="Segoe UI" panose="020B0502040204020203" pitchFamily="34" charset="0"/>
                <a:cs typeface="Segoe UI" panose="020B0502040204020203" pitchFamily="34" charset="0"/>
              </a:defRPr>
            </a:lvl4pPr>
            <a:lvl5pPr marL="1543012" indent="-171446">
              <a:lnSpc>
                <a:spcPct val="100000"/>
              </a:lnSpc>
              <a:spcBef>
                <a:spcPts val="576"/>
              </a:spcBef>
              <a:buSzPct val="70000"/>
              <a:buFont typeface="Courier New" panose="02070309020205020404" pitchFamily="49" charset="0"/>
              <a:buChar char="o"/>
              <a:defRPr baseline="0">
                <a:solidFill>
                  <a:schemeClr val="tx1"/>
                </a:solidFill>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335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baseline="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chemeClr val="tx1"/>
                </a:solidFill>
              </a:defRPr>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dirty="0"/>
              <a:t>Click to edit Master text styles</a:t>
            </a:r>
          </a:p>
        </p:txBody>
      </p:sp>
      <p:sp>
        <p:nvSpPr>
          <p:cNvPr id="5" name="Slide Number Placeholder 4"/>
          <p:cNvSpPr>
            <a:spLocks noGrp="1"/>
          </p:cNvSpPr>
          <p:nvPr>
            <p:ph type="sldNum" sz="quarter" idx="11"/>
          </p:nvPr>
        </p:nvSpPr>
        <p:spPr>
          <a:xfrm>
            <a:off x="6553200" y="6248400"/>
            <a:ext cx="2133600" cy="457200"/>
          </a:xfrm>
          <a:prstGeom prst="rect">
            <a:avLst/>
          </a:prstGeom>
        </p:spPr>
        <p:txBody>
          <a:bodyPr/>
          <a:lstStyle>
            <a:lvl1pPr>
              <a:defRPr/>
            </a:lvl1pPr>
          </a:lstStyle>
          <a:p>
            <a:fld id="{3CC3CA16-EF69-42B1-9B07-23E8764CB877}" type="slidenum">
              <a:rPr lang="en-US" altLang="en-US"/>
              <a:pPr/>
              <a:t>‹#›</a:t>
            </a:fld>
            <a:endParaRPr lang="en-US" altLang="en-US" dirty="0"/>
          </a:p>
        </p:txBody>
      </p:sp>
    </p:spTree>
    <p:extLst>
      <p:ext uri="{BB962C8B-B14F-4D97-AF65-F5344CB8AC3E}">
        <p14:creationId xmlns:p14="http://schemas.microsoft.com/office/powerpoint/2010/main" val="4065556969"/>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D4BEE53-A64A-4F00-BEA3-6CF2DC22EA81}" type="datetimeFigureOut">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B355627-69B8-4A07-852F-003D7A9F5DD1}" type="slidenum">
              <a:rPr lang="en-US" smtClean="0"/>
              <a:t>‹#›</a:t>
            </a:fld>
            <a:endParaRPr lang="en-US" dirty="0"/>
          </a:p>
        </p:txBody>
      </p:sp>
    </p:spTree>
    <p:extLst>
      <p:ext uri="{BB962C8B-B14F-4D97-AF65-F5344CB8AC3E}">
        <p14:creationId xmlns:p14="http://schemas.microsoft.com/office/powerpoint/2010/main" val="3302069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D4BEE53-A64A-4F00-BEA3-6CF2DC22EA81}" type="datetimeFigureOut">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B355627-69B8-4A07-852F-003D7A9F5DD1}" type="slidenum">
              <a:rPr lang="en-US" smtClean="0"/>
              <a:t>‹#›</a:t>
            </a:fld>
            <a:endParaRPr lang="en-US" dirty="0"/>
          </a:p>
        </p:txBody>
      </p:sp>
    </p:spTree>
    <p:extLst>
      <p:ext uri="{BB962C8B-B14F-4D97-AF65-F5344CB8AC3E}">
        <p14:creationId xmlns:p14="http://schemas.microsoft.com/office/powerpoint/2010/main" val="2067342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D4BEE53-A64A-4F00-BEA3-6CF2DC22EA81}" type="datetimeFigureOut">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B355627-69B8-4A07-852F-003D7A9F5DD1}" type="slidenum">
              <a:rPr lang="en-US" smtClean="0"/>
              <a:t>‹#›</a:t>
            </a:fld>
            <a:endParaRPr lang="en-US" dirty="0"/>
          </a:p>
        </p:txBody>
      </p:sp>
    </p:spTree>
    <p:extLst>
      <p:ext uri="{BB962C8B-B14F-4D97-AF65-F5344CB8AC3E}">
        <p14:creationId xmlns:p14="http://schemas.microsoft.com/office/powerpoint/2010/main" val="3125788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D4BEE53-A64A-4F00-BEA3-6CF2DC22EA81}" type="datetimeFigureOut">
              <a:rPr lang="en-US" smtClean="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B355627-69B8-4A07-852F-003D7A9F5DD1}" type="slidenum">
              <a:rPr lang="en-US" smtClean="0"/>
              <a:t>‹#›</a:t>
            </a:fld>
            <a:endParaRPr lang="en-US" dirty="0"/>
          </a:p>
        </p:txBody>
      </p:sp>
    </p:spTree>
    <p:extLst>
      <p:ext uri="{BB962C8B-B14F-4D97-AF65-F5344CB8AC3E}">
        <p14:creationId xmlns:p14="http://schemas.microsoft.com/office/powerpoint/2010/main" val="1744314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D4BEE53-A64A-4F00-BEA3-6CF2DC22EA81}" type="datetimeFigureOut">
              <a:rPr lang="en-US" smtClean="0"/>
              <a:t>10/17/2022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B355627-69B8-4A07-852F-003D7A9F5DD1}" type="slidenum">
              <a:rPr lang="en-US" smtClean="0"/>
              <a:t>‹#›</a:t>
            </a:fld>
            <a:endParaRPr lang="en-US" dirty="0"/>
          </a:p>
        </p:txBody>
      </p:sp>
    </p:spTree>
    <p:extLst>
      <p:ext uri="{BB962C8B-B14F-4D97-AF65-F5344CB8AC3E}">
        <p14:creationId xmlns:p14="http://schemas.microsoft.com/office/powerpoint/2010/main" val="2847520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D4BEE53-A64A-4F00-BEA3-6CF2DC22EA81}" type="datetimeFigureOut">
              <a:rPr lang="en-US" smtClean="0"/>
              <a:t>10/17/2022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B355627-69B8-4A07-852F-003D7A9F5DD1}" type="slidenum">
              <a:rPr lang="en-US" smtClean="0"/>
              <a:t>‹#›</a:t>
            </a:fld>
            <a:endParaRPr lang="en-US" dirty="0"/>
          </a:p>
        </p:txBody>
      </p:sp>
    </p:spTree>
    <p:extLst>
      <p:ext uri="{BB962C8B-B14F-4D97-AF65-F5344CB8AC3E}">
        <p14:creationId xmlns:p14="http://schemas.microsoft.com/office/powerpoint/2010/main" val="1506763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D4BEE53-A64A-4F00-BEA3-6CF2DC22EA81}" type="datetimeFigureOut">
              <a:rPr lang="en-US" smtClean="0"/>
              <a:t>10/17/2022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B355627-69B8-4A07-852F-003D7A9F5DD1}" type="slidenum">
              <a:rPr lang="en-US" smtClean="0"/>
              <a:t>‹#›</a:t>
            </a:fld>
            <a:endParaRPr lang="en-US" dirty="0"/>
          </a:p>
        </p:txBody>
      </p:sp>
    </p:spTree>
    <p:extLst>
      <p:ext uri="{BB962C8B-B14F-4D97-AF65-F5344CB8AC3E}">
        <p14:creationId xmlns:p14="http://schemas.microsoft.com/office/powerpoint/2010/main" val="401525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130931" cy="1325563"/>
          </a:xfrm>
        </p:spPr>
        <p:txBody>
          <a:bodyPr>
            <a:normAutofit/>
          </a:bodyPr>
          <a:lstStyle>
            <a:lvl1pPr>
              <a:defRPr sz="3200" baseline="0">
                <a:solidFill>
                  <a:schemeClr val="tx1"/>
                </a:solidFill>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4037133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D4BEE53-A64A-4F00-BEA3-6CF2DC22EA81}" type="datetimeFigureOut">
              <a:rPr lang="en-US" smtClean="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B355627-69B8-4A07-852F-003D7A9F5DD1}" type="slidenum">
              <a:rPr lang="en-US" smtClean="0"/>
              <a:t>‹#›</a:t>
            </a:fld>
            <a:endParaRPr lang="en-US" dirty="0"/>
          </a:p>
        </p:txBody>
      </p:sp>
    </p:spTree>
    <p:extLst>
      <p:ext uri="{BB962C8B-B14F-4D97-AF65-F5344CB8AC3E}">
        <p14:creationId xmlns:p14="http://schemas.microsoft.com/office/powerpoint/2010/main" val="3427552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D4BEE53-A64A-4F00-BEA3-6CF2DC22EA81}" type="datetimeFigureOut">
              <a:rPr lang="en-US" smtClean="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B355627-69B8-4A07-852F-003D7A9F5DD1}" type="slidenum">
              <a:rPr lang="en-US" smtClean="0"/>
              <a:t>‹#›</a:t>
            </a:fld>
            <a:endParaRPr lang="en-US" dirty="0"/>
          </a:p>
        </p:txBody>
      </p:sp>
    </p:spTree>
    <p:extLst>
      <p:ext uri="{BB962C8B-B14F-4D97-AF65-F5344CB8AC3E}">
        <p14:creationId xmlns:p14="http://schemas.microsoft.com/office/powerpoint/2010/main" val="3194839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D4BEE53-A64A-4F00-BEA3-6CF2DC22EA81}" type="datetimeFigureOut">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B355627-69B8-4A07-852F-003D7A9F5DD1}" type="slidenum">
              <a:rPr lang="en-US" smtClean="0"/>
              <a:t>‹#›</a:t>
            </a:fld>
            <a:endParaRPr lang="en-US" dirty="0"/>
          </a:p>
        </p:txBody>
      </p:sp>
    </p:spTree>
    <p:extLst>
      <p:ext uri="{BB962C8B-B14F-4D97-AF65-F5344CB8AC3E}">
        <p14:creationId xmlns:p14="http://schemas.microsoft.com/office/powerpoint/2010/main" val="3666187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D4BEE53-A64A-4F00-BEA3-6CF2DC22EA81}" type="datetimeFigureOut">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B355627-69B8-4A07-852F-003D7A9F5DD1}" type="slidenum">
              <a:rPr lang="en-US" smtClean="0"/>
              <a:t>‹#›</a:t>
            </a:fld>
            <a:endParaRPr lang="en-US" dirty="0"/>
          </a:p>
        </p:txBody>
      </p:sp>
    </p:spTree>
    <p:extLst>
      <p:ext uri="{BB962C8B-B14F-4D97-AF65-F5344CB8AC3E}">
        <p14:creationId xmlns:p14="http://schemas.microsoft.com/office/powerpoint/2010/main" val="332771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D4BEE53-A64A-4F00-BEA3-6CF2DC22EA81}" type="datetimeFigureOut">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B355627-69B8-4A07-852F-003D7A9F5DD1}" type="slidenum">
              <a:rPr lang="en-US" smtClean="0"/>
              <a:t>‹#›</a:t>
            </a:fld>
            <a:endParaRPr lang="en-US" dirty="0"/>
          </a:p>
        </p:txBody>
      </p:sp>
    </p:spTree>
    <p:extLst>
      <p:ext uri="{BB962C8B-B14F-4D97-AF65-F5344CB8AC3E}">
        <p14:creationId xmlns:p14="http://schemas.microsoft.com/office/powerpoint/2010/main" val="251917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D4BEE53-A64A-4F00-BEA3-6CF2DC22EA81}" type="datetimeFigureOut">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B355627-69B8-4A07-852F-003D7A9F5DD1}" type="slidenum">
              <a:rPr lang="en-US" smtClean="0"/>
              <a:t>‹#›</a:t>
            </a:fld>
            <a:endParaRPr lang="en-US" dirty="0"/>
          </a:p>
        </p:txBody>
      </p:sp>
    </p:spTree>
    <p:extLst>
      <p:ext uri="{BB962C8B-B14F-4D97-AF65-F5344CB8AC3E}">
        <p14:creationId xmlns:p14="http://schemas.microsoft.com/office/powerpoint/2010/main" val="419840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D4BEE53-A64A-4F00-BEA3-6CF2DC22EA81}" type="datetimeFigureOut">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B355627-69B8-4A07-852F-003D7A9F5DD1}" type="slidenum">
              <a:rPr lang="en-US" smtClean="0"/>
              <a:t>‹#›</a:t>
            </a:fld>
            <a:endParaRPr lang="en-US" dirty="0"/>
          </a:p>
        </p:txBody>
      </p:sp>
    </p:spTree>
    <p:extLst>
      <p:ext uri="{BB962C8B-B14F-4D97-AF65-F5344CB8AC3E}">
        <p14:creationId xmlns:p14="http://schemas.microsoft.com/office/powerpoint/2010/main" val="3180865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D4BEE53-A64A-4F00-BEA3-6CF2DC22EA81}" type="datetimeFigureOut">
              <a:rPr lang="en-US" smtClean="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B355627-69B8-4A07-852F-003D7A9F5DD1}" type="slidenum">
              <a:rPr lang="en-US" smtClean="0"/>
              <a:t>‹#›</a:t>
            </a:fld>
            <a:endParaRPr lang="en-US" dirty="0"/>
          </a:p>
        </p:txBody>
      </p:sp>
    </p:spTree>
    <p:extLst>
      <p:ext uri="{BB962C8B-B14F-4D97-AF65-F5344CB8AC3E}">
        <p14:creationId xmlns:p14="http://schemas.microsoft.com/office/powerpoint/2010/main" val="3196412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D4BEE53-A64A-4F00-BEA3-6CF2DC22EA81}" type="datetimeFigureOut">
              <a:rPr lang="en-US" smtClean="0"/>
              <a:t>10/17/2022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B355627-69B8-4A07-852F-003D7A9F5DD1}" type="slidenum">
              <a:rPr lang="en-US" smtClean="0"/>
              <a:t>‹#›</a:t>
            </a:fld>
            <a:endParaRPr lang="en-US" dirty="0"/>
          </a:p>
        </p:txBody>
      </p:sp>
    </p:spTree>
    <p:extLst>
      <p:ext uri="{BB962C8B-B14F-4D97-AF65-F5344CB8AC3E}">
        <p14:creationId xmlns:p14="http://schemas.microsoft.com/office/powerpoint/2010/main" val="458503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65430"/>
            <a:ext cx="7886700" cy="1325563"/>
          </a:xfrm>
        </p:spPr>
        <p:txBody>
          <a:bodyPr>
            <a:noAutofit/>
          </a:bodyPr>
          <a:lstStyle>
            <a:lvl1pPr algn="ctr">
              <a:defRPr sz="4350">
                <a:solidFill>
                  <a:schemeClr val="tx1">
                    <a:lumMod val="65000"/>
                    <a:lumOff val="35000"/>
                  </a:schemeClr>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dirty="0"/>
              <a:t>Click to edit Master title style</a:t>
            </a:r>
          </a:p>
        </p:txBody>
      </p:sp>
      <p:pic>
        <p:nvPicPr>
          <p:cNvPr id="6" name="Picture 5"/>
          <p:cNvPicPr>
            <a:picLocks noChangeAspect="1"/>
          </p:cNvPicPr>
          <p:nvPr userDrawn="1"/>
        </p:nvPicPr>
        <p:blipFill>
          <a:blip r:embed="rId2"/>
          <a:stretch>
            <a:fillRect/>
          </a:stretch>
        </p:blipFill>
        <p:spPr>
          <a:xfrm>
            <a:off x="0" y="6419083"/>
            <a:ext cx="9144000" cy="45719"/>
          </a:xfrm>
          <a:prstGeom prst="rect">
            <a:avLst/>
          </a:prstGeom>
        </p:spPr>
      </p:pic>
      <p:sp>
        <p:nvSpPr>
          <p:cNvPr id="5" name="Rectangle 4"/>
          <p:cNvSpPr/>
          <p:nvPr userDrawn="1"/>
        </p:nvSpPr>
        <p:spPr>
          <a:xfrm>
            <a:off x="248326" y="6569754"/>
            <a:ext cx="2477278" cy="19620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75" b="1" i="0" baseline="0" dirty="0">
                <a:solidFill>
                  <a:schemeClr val="tx1"/>
                </a:solidFill>
                <a:latin typeface="Segoe UI" panose="020B0502040204020203" pitchFamily="34" charset="0"/>
                <a:cs typeface="Arial" panose="020B0604020202020204" pitchFamily="34" charset="0"/>
              </a:rPr>
              <a:t>© 2021 Shaw Law Group, PC.  All Rights Reserved.</a:t>
            </a:r>
          </a:p>
        </p:txBody>
      </p:sp>
    </p:spTree>
    <p:extLst>
      <p:ext uri="{BB962C8B-B14F-4D97-AF65-F5344CB8AC3E}">
        <p14:creationId xmlns:p14="http://schemas.microsoft.com/office/powerpoint/2010/main" val="281870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0719" y="325304"/>
            <a:ext cx="3131549" cy="904875"/>
          </a:xfrm>
        </p:spPr>
        <p:txBody>
          <a:bodyPr anchor="b">
            <a:normAutofit/>
          </a:bodyPr>
          <a:lstStyle>
            <a:lvl1pPr>
              <a:defRPr sz="2400" baseline="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301841" y="1292320"/>
            <a:ext cx="3524434" cy="4927506"/>
          </a:xfrm>
        </p:spPr>
        <p:txBody>
          <a:bodyPr>
            <a:normAutofit/>
          </a:bodyPr>
          <a:lstStyle>
            <a:lvl1pPr marL="0" indent="0">
              <a:lnSpc>
                <a:spcPct val="100000"/>
              </a:lnSpc>
              <a:spcAft>
                <a:spcPts val="0"/>
              </a:spcAft>
              <a:buNone/>
              <a:defRPr sz="1400" baseline="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Edit Master text styles</a:t>
            </a:r>
          </a:p>
        </p:txBody>
      </p:sp>
      <p:sp>
        <p:nvSpPr>
          <p:cNvPr id="9" name="Picture Placeholder 8"/>
          <p:cNvSpPr>
            <a:spLocks noGrp="1"/>
          </p:cNvSpPr>
          <p:nvPr>
            <p:ph type="pic" sz="quarter" idx="13"/>
          </p:nvPr>
        </p:nvSpPr>
        <p:spPr>
          <a:xfrm>
            <a:off x="5168302" y="1269144"/>
            <a:ext cx="2016579" cy="2480116"/>
          </a:xfrm>
        </p:spPr>
        <p:txBody>
          <a:bodyPr/>
          <a:lstStyle/>
          <a:p>
            <a:endParaRPr lang="en-US" dirty="0"/>
          </a:p>
        </p:txBody>
      </p:sp>
      <p:sp>
        <p:nvSpPr>
          <p:cNvPr id="18" name="Rectangle 17"/>
          <p:cNvSpPr/>
          <p:nvPr userDrawn="1"/>
        </p:nvSpPr>
        <p:spPr>
          <a:xfrm>
            <a:off x="5019174" y="4059343"/>
            <a:ext cx="2248039" cy="1708160"/>
          </a:xfrm>
          <a:prstGeom prst="rect">
            <a:avLst/>
          </a:prstGeom>
        </p:spPr>
        <p:txBody>
          <a:bodyPr wrap="square">
            <a:spAutoFit/>
          </a:bodyPr>
          <a:lstStyle/>
          <a:p>
            <a:pPr algn="ctr">
              <a:lnSpc>
                <a:spcPts val="1440"/>
              </a:lnSpc>
            </a:pPr>
            <a:r>
              <a:rPr lang="en-US" sz="1200" b="1" i="0" baseline="0" dirty="0">
                <a:solidFill>
                  <a:schemeClr val="tx1"/>
                </a:solidFill>
                <a:latin typeface="Arial" panose="020B0604020202020204" pitchFamily="34" charset="0"/>
                <a:cs typeface="Segoe UI Light" panose="020B0502040204020203" pitchFamily="34" charset="0"/>
              </a:rPr>
              <a:t>425 University Avenue</a:t>
            </a:r>
          </a:p>
          <a:p>
            <a:pPr algn="ctr">
              <a:lnSpc>
                <a:spcPts val="1440"/>
              </a:lnSpc>
            </a:pPr>
            <a:r>
              <a:rPr lang="en-US" sz="1200" b="1" i="0" baseline="0" dirty="0">
                <a:solidFill>
                  <a:schemeClr val="tx1"/>
                </a:solidFill>
                <a:latin typeface="Arial" panose="020B0604020202020204" pitchFamily="34" charset="0"/>
                <a:cs typeface="Segoe UI Light" panose="020B0502040204020203" pitchFamily="34" charset="0"/>
              </a:rPr>
              <a:t> Suite 200</a:t>
            </a:r>
          </a:p>
          <a:p>
            <a:pPr algn="ctr">
              <a:lnSpc>
                <a:spcPts val="1440"/>
              </a:lnSpc>
            </a:pPr>
            <a:r>
              <a:rPr lang="en-US" sz="1200" b="1" i="0" baseline="0" dirty="0">
                <a:solidFill>
                  <a:schemeClr val="tx1"/>
                </a:solidFill>
                <a:latin typeface="Arial" panose="020B0604020202020204" pitchFamily="34" charset="0"/>
                <a:cs typeface="Segoe UI Light" panose="020B0502040204020203" pitchFamily="34" charset="0"/>
              </a:rPr>
              <a:t>Sacramento, California 95825</a:t>
            </a:r>
          </a:p>
          <a:p>
            <a:pPr algn="ctr">
              <a:lnSpc>
                <a:spcPts val="1440"/>
              </a:lnSpc>
            </a:pPr>
            <a:endParaRPr lang="en-US" sz="1200" b="1" i="0" baseline="0" dirty="0">
              <a:solidFill>
                <a:schemeClr val="tx1"/>
              </a:solidFill>
              <a:latin typeface="Arial" panose="020B0604020202020204" pitchFamily="34" charset="0"/>
              <a:cs typeface="Segoe UI Light" panose="020B0502040204020203" pitchFamily="34" charset="0"/>
            </a:endParaRPr>
          </a:p>
          <a:p>
            <a:pPr algn="ctr">
              <a:lnSpc>
                <a:spcPts val="1440"/>
              </a:lnSpc>
            </a:pPr>
            <a:r>
              <a:rPr lang="en-US" sz="1200" b="1" i="0" baseline="0" dirty="0">
                <a:solidFill>
                  <a:schemeClr val="tx1"/>
                </a:solidFill>
                <a:latin typeface="Arial" panose="020B0604020202020204" pitchFamily="34" charset="0"/>
                <a:cs typeface="Segoe UI Light" panose="020B0502040204020203" pitchFamily="34" charset="0"/>
              </a:rPr>
              <a:t>Telephone: 916.640.2240</a:t>
            </a:r>
          </a:p>
          <a:p>
            <a:pPr algn="ctr">
              <a:lnSpc>
                <a:spcPts val="1440"/>
              </a:lnSpc>
            </a:pPr>
            <a:r>
              <a:rPr lang="en-US" sz="1200" b="1" i="0" baseline="0" dirty="0">
                <a:solidFill>
                  <a:schemeClr val="tx1"/>
                </a:solidFill>
                <a:latin typeface="Arial" panose="020B0604020202020204" pitchFamily="34" charset="0"/>
                <a:cs typeface="Segoe UI Light" panose="020B0502040204020203" pitchFamily="34" charset="0"/>
              </a:rPr>
              <a:t>Facsimile: 916.640.2241</a:t>
            </a:r>
          </a:p>
          <a:p>
            <a:pPr algn="ctr">
              <a:lnSpc>
                <a:spcPts val="1440"/>
              </a:lnSpc>
            </a:pPr>
            <a:endParaRPr lang="en-US" sz="1200" b="1" i="0" baseline="0" dirty="0">
              <a:solidFill>
                <a:schemeClr val="tx1"/>
              </a:solidFill>
              <a:latin typeface="Arial" panose="020B0604020202020204" pitchFamily="34" charset="0"/>
              <a:cs typeface="Segoe UI Light" panose="020B0502040204020203" pitchFamily="34" charset="0"/>
            </a:endParaRPr>
          </a:p>
          <a:p>
            <a:pPr algn="ctr">
              <a:lnSpc>
                <a:spcPts val="1440"/>
              </a:lnSpc>
            </a:pPr>
            <a:r>
              <a:rPr lang="en-US" sz="1200" b="1" i="0" baseline="0" dirty="0">
                <a:solidFill>
                  <a:schemeClr val="tx1"/>
                </a:solidFill>
                <a:latin typeface="Arial" panose="020B0604020202020204" pitchFamily="34" charset="0"/>
                <a:cs typeface="Segoe UI Light" panose="020B0502040204020203" pitchFamily="34" charset="0"/>
              </a:rPr>
              <a:t>http://shawlawgroup.com</a:t>
            </a:r>
          </a:p>
        </p:txBody>
      </p:sp>
    </p:spTree>
    <p:extLst>
      <p:ext uri="{BB962C8B-B14F-4D97-AF65-F5344CB8AC3E}">
        <p14:creationId xmlns:p14="http://schemas.microsoft.com/office/powerpoint/2010/main" val="4099132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D4BEE53-A64A-4F00-BEA3-6CF2DC22EA81}" type="datetimeFigureOut">
              <a:rPr lang="en-US" smtClean="0"/>
              <a:t>10/17/2022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B355627-69B8-4A07-852F-003D7A9F5DD1}" type="slidenum">
              <a:rPr lang="en-US" smtClean="0"/>
              <a:t>‹#›</a:t>
            </a:fld>
            <a:endParaRPr lang="en-US" dirty="0"/>
          </a:p>
        </p:txBody>
      </p:sp>
    </p:spTree>
    <p:extLst>
      <p:ext uri="{BB962C8B-B14F-4D97-AF65-F5344CB8AC3E}">
        <p14:creationId xmlns:p14="http://schemas.microsoft.com/office/powerpoint/2010/main" val="1348123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D4BEE53-A64A-4F00-BEA3-6CF2DC22EA81}" type="datetimeFigureOut">
              <a:rPr lang="en-US" smtClean="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B355627-69B8-4A07-852F-003D7A9F5DD1}" type="slidenum">
              <a:rPr lang="en-US" smtClean="0"/>
              <a:t>‹#›</a:t>
            </a:fld>
            <a:endParaRPr lang="en-US" dirty="0"/>
          </a:p>
        </p:txBody>
      </p:sp>
    </p:spTree>
    <p:extLst>
      <p:ext uri="{BB962C8B-B14F-4D97-AF65-F5344CB8AC3E}">
        <p14:creationId xmlns:p14="http://schemas.microsoft.com/office/powerpoint/2010/main" val="2852686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D4BEE53-A64A-4F00-BEA3-6CF2DC22EA81}" type="datetimeFigureOut">
              <a:rPr lang="en-US" smtClean="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B355627-69B8-4A07-852F-003D7A9F5DD1}" type="slidenum">
              <a:rPr lang="en-US" smtClean="0"/>
              <a:t>‹#›</a:t>
            </a:fld>
            <a:endParaRPr lang="en-US" dirty="0"/>
          </a:p>
        </p:txBody>
      </p:sp>
    </p:spTree>
    <p:extLst>
      <p:ext uri="{BB962C8B-B14F-4D97-AF65-F5344CB8AC3E}">
        <p14:creationId xmlns:p14="http://schemas.microsoft.com/office/powerpoint/2010/main" val="1929631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D4BEE53-A64A-4F00-BEA3-6CF2DC22EA81}" type="datetimeFigureOut">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B355627-69B8-4A07-852F-003D7A9F5DD1}" type="slidenum">
              <a:rPr lang="en-US" smtClean="0"/>
              <a:t>‹#›</a:t>
            </a:fld>
            <a:endParaRPr lang="en-US" dirty="0"/>
          </a:p>
        </p:txBody>
      </p:sp>
    </p:spTree>
    <p:extLst>
      <p:ext uri="{BB962C8B-B14F-4D97-AF65-F5344CB8AC3E}">
        <p14:creationId xmlns:p14="http://schemas.microsoft.com/office/powerpoint/2010/main" val="2520696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D4BEE53-A64A-4F00-BEA3-6CF2DC22EA81}" type="datetimeFigureOut">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B355627-69B8-4A07-852F-003D7A9F5DD1}" type="slidenum">
              <a:rPr lang="en-US" smtClean="0"/>
              <a:t>‹#›</a:t>
            </a:fld>
            <a:endParaRPr lang="en-US" dirty="0"/>
          </a:p>
        </p:txBody>
      </p:sp>
    </p:spTree>
    <p:extLst>
      <p:ext uri="{BB962C8B-B14F-4D97-AF65-F5344CB8AC3E}">
        <p14:creationId xmlns:p14="http://schemas.microsoft.com/office/powerpoint/2010/main" val="1787874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One Bullet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190752" cy="1325563"/>
          </a:xfrm>
        </p:spPr>
        <p:txBody>
          <a:bodyPr>
            <a:normAutofit/>
          </a:bodyPr>
          <a:lstStyle>
            <a:lvl1pPr>
              <a:defRPr sz="3200" baseline="0">
                <a:solidFill>
                  <a:schemeClr val="tx1"/>
                </a:solidFill>
                <a:latin typeface="Arial Black" panose="020B0A04020102020204" pitchFamily="34" charset="0"/>
                <a:ea typeface="Segoe UI Black" panose="020B0A02040204020203" pitchFamily="34" charset="0"/>
                <a:cs typeface="Segoe UI Black" panose="020B0A02040204020203" pitchFamily="34" charset="0"/>
              </a:defRPr>
            </a:lvl1pPr>
          </a:lstStyle>
          <a:p>
            <a:r>
              <a:rPr lang="en-US" dirty="0"/>
              <a:t>Click to edit Master title style</a:t>
            </a:r>
          </a:p>
        </p:txBody>
      </p:sp>
      <p:sp>
        <p:nvSpPr>
          <p:cNvPr id="3" name="Content Placeholder 2"/>
          <p:cNvSpPr>
            <a:spLocks noGrp="1"/>
          </p:cNvSpPr>
          <p:nvPr>
            <p:ph idx="1"/>
          </p:nvPr>
        </p:nvSpPr>
        <p:spPr>
          <a:xfrm>
            <a:off x="628650" y="1825625"/>
            <a:ext cx="7182206" cy="3958492"/>
          </a:xfrm>
        </p:spPr>
        <p:txBody>
          <a:bodyPr>
            <a:normAutofit/>
          </a:bodyPr>
          <a:lstStyle>
            <a:lvl1pPr marL="342900" indent="-342900">
              <a:lnSpc>
                <a:spcPct val="100000"/>
              </a:lnSpc>
              <a:spcBef>
                <a:spcPts val="576"/>
              </a:spcBef>
              <a:buFont typeface="Arial" panose="020B0604020202020204" pitchFamily="34" charset="0"/>
              <a:buChar char="•"/>
              <a:defRPr sz="2100" baseline="0">
                <a:solidFill>
                  <a:schemeClr val="tx1"/>
                </a:solidFill>
                <a:latin typeface="Arial" panose="020B0604020202020204" pitchFamily="34" charset="0"/>
                <a:cs typeface="Segoe UI" panose="020B0502040204020203" pitchFamily="34" charset="0"/>
              </a:defRPr>
            </a:lvl1pPr>
            <a:lvl2pPr marL="694944" indent="-347472">
              <a:lnSpc>
                <a:spcPct val="100000"/>
              </a:lnSpc>
              <a:spcBef>
                <a:spcPts val="576"/>
              </a:spcBef>
              <a:buFont typeface="Segoe UI" panose="020B0502040204020203" pitchFamily="34" charset="0"/>
              <a:buChar char="­"/>
              <a:defRPr sz="2100" baseline="0">
                <a:solidFill>
                  <a:schemeClr val="tx1"/>
                </a:solidFill>
                <a:latin typeface="Arial" panose="020B0604020202020204" pitchFamily="34" charset="0"/>
                <a:cs typeface="Segoe UI" panose="020B0502040204020203" pitchFamily="34" charset="0"/>
              </a:defRPr>
            </a:lvl2pPr>
            <a:lvl3pPr marL="1042416" indent="-347472">
              <a:lnSpc>
                <a:spcPct val="100000"/>
              </a:lnSpc>
              <a:spcBef>
                <a:spcPts val="576"/>
              </a:spcBef>
              <a:buSzPct val="80000"/>
              <a:buFont typeface="Wingdings" panose="05000000000000000000" pitchFamily="2" charset="2"/>
              <a:buChar char="§"/>
              <a:defRPr sz="2100" baseline="0">
                <a:solidFill>
                  <a:schemeClr val="tx1"/>
                </a:solidFill>
                <a:latin typeface="Arial" panose="020B0604020202020204" pitchFamily="34" charset="0"/>
                <a:cs typeface="Segoe UI" panose="020B0502040204020203" pitchFamily="34" charset="0"/>
              </a:defRPr>
            </a:lvl3pPr>
            <a:lvl4pPr marL="1389888" indent="-347472">
              <a:lnSpc>
                <a:spcPct val="100000"/>
              </a:lnSpc>
              <a:spcBef>
                <a:spcPts val="576"/>
              </a:spcBef>
              <a:buSzPct val="70000"/>
              <a:buFont typeface="Courier New" panose="02070309020205020404" pitchFamily="49" charset="0"/>
              <a:buChar char="o"/>
              <a:defRPr sz="2100" baseline="0">
                <a:solidFill>
                  <a:schemeClr val="tx1"/>
                </a:solidFill>
                <a:latin typeface="Arial" panose="020B0604020202020204" pitchFamily="34" charset="0"/>
                <a:cs typeface="Segoe UI" panose="020B0502040204020203" pitchFamily="34" charset="0"/>
              </a:defRPr>
            </a:lvl4pPr>
            <a:lvl5pPr marL="1737360" indent="-347472">
              <a:lnSpc>
                <a:spcPct val="100000"/>
              </a:lnSpc>
              <a:spcBef>
                <a:spcPts val="576"/>
              </a:spcBef>
              <a:buFont typeface="Segoe UI" panose="020B0502040204020203" pitchFamily="34" charset="0"/>
              <a:buChar char="–"/>
              <a:defRPr sz="2100" baseline="0">
                <a:solidFill>
                  <a:schemeClr val="tx1"/>
                </a:solidFill>
                <a:latin typeface="Arial" panose="020B0604020202020204"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270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Bullet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190752" cy="1325563"/>
          </a:xfrm>
        </p:spPr>
        <p:txBody>
          <a:bodyPr>
            <a:normAutofit/>
          </a:bodyPr>
          <a:lstStyle>
            <a:lvl1pPr>
              <a:defRPr sz="3200" baseline="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marL="342900" indent="-342900">
              <a:lnSpc>
                <a:spcPct val="100000"/>
              </a:lnSpc>
              <a:spcBef>
                <a:spcPts val="576"/>
              </a:spcBef>
              <a:buFont typeface="Arial" panose="020B0604020202020204" pitchFamily="34" charset="0"/>
              <a:buChar char="•"/>
              <a:defRPr sz="2100">
                <a:solidFill>
                  <a:schemeClr val="tx1"/>
                </a:solidFill>
                <a:latin typeface="Arial" panose="020B0604020202020204" pitchFamily="34" charset="0"/>
                <a:cs typeface="Segoe UI" panose="020B0502040204020203" pitchFamily="34" charset="0"/>
              </a:defRPr>
            </a:lvl1pPr>
            <a:lvl2pPr marL="514337" indent="-171446">
              <a:lnSpc>
                <a:spcPct val="100000"/>
              </a:lnSpc>
              <a:spcBef>
                <a:spcPts val="576"/>
              </a:spcBef>
              <a:buFont typeface="Segoe UI" panose="020B0502040204020203" pitchFamily="34" charset="0"/>
              <a:buChar char="­"/>
              <a:defRPr sz="2100">
                <a:solidFill>
                  <a:schemeClr val="tx1"/>
                </a:solidFill>
                <a:latin typeface="Arial" panose="020B0604020202020204" pitchFamily="34" charset="0"/>
                <a:cs typeface="Segoe UI" panose="020B0502040204020203" pitchFamily="34" charset="0"/>
              </a:defRPr>
            </a:lvl2pPr>
            <a:lvl3pPr marL="694944" indent="-171446">
              <a:lnSpc>
                <a:spcPct val="100000"/>
              </a:lnSpc>
              <a:spcBef>
                <a:spcPts val="576"/>
              </a:spcBef>
              <a:buSzPct val="80000"/>
              <a:buFont typeface="Wingdings" panose="05000000000000000000" pitchFamily="2" charset="2"/>
              <a:buChar char="§"/>
              <a:defRPr sz="2100">
                <a:solidFill>
                  <a:schemeClr val="tx1"/>
                </a:solidFill>
                <a:latin typeface="Arial" panose="020B0604020202020204" pitchFamily="34" charset="0"/>
                <a:cs typeface="Segoe UI" panose="020B0502040204020203" pitchFamily="34" charset="0"/>
              </a:defRPr>
            </a:lvl3pPr>
            <a:lvl4pPr marL="914400" indent="-171446">
              <a:lnSpc>
                <a:spcPct val="100000"/>
              </a:lnSpc>
              <a:spcBef>
                <a:spcPts val="576"/>
              </a:spcBef>
              <a:buSzPct val="70000"/>
              <a:buFont typeface="Courier New" panose="02070309020205020404" pitchFamily="49" charset="0"/>
              <a:buChar char="o"/>
              <a:defRPr sz="2100">
                <a:solidFill>
                  <a:schemeClr val="tx1"/>
                </a:solidFill>
                <a:latin typeface="Arial" panose="020B0604020202020204" pitchFamily="34" charset="0"/>
                <a:cs typeface="Segoe UI" panose="020B0502040204020203" pitchFamily="34" charset="0"/>
              </a:defRPr>
            </a:lvl4pPr>
            <a:lvl5pPr marL="1143000" indent="-171446">
              <a:lnSpc>
                <a:spcPct val="100000"/>
              </a:lnSpc>
              <a:spcBef>
                <a:spcPts val="576"/>
              </a:spcBef>
              <a:buFont typeface="Segoe UI" panose="020B0502040204020203" pitchFamily="34" charset="0"/>
              <a:buChar char="–"/>
              <a:defRPr sz="2100">
                <a:solidFill>
                  <a:schemeClr val="tx1"/>
                </a:solidFill>
                <a:latin typeface="Arial" panose="020B0604020202020204"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p:nvPr>
        </p:nvSpPr>
        <p:spPr>
          <a:xfrm>
            <a:off x="4740491" y="1825625"/>
            <a:ext cx="3886200" cy="4351338"/>
          </a:xfrm>
        </p:spPr>
        <p:txBody>
          <a:bodyPr>
            <a:normAutofit/>
          </a:bodyPr>
          <a:lstStyle>
            <a:lvl1pPr marL="342900" indent="-342900">
              <a:lnSpc>
                <a:spcPct val="100000"/>
              </a:lnSpc>
              <a:spcBef>
                <a:spcPts val="576"/>
              </a:spcBef>
              <a:buFont typeface="Arial" panose="020B0604020202020204" pitchFamily="34" charset="0"/>
              <a:buChar char="•"/>
              <a:defRPr sz="2100">
                <a:solidFill>
                  <a:schemeClr val="tx1"/>
                </a:solidFill>
                <a:latin typeface="Arial" panose="020B0604020202020204" pitchFamily="34" charset="0"/>
                <a:cs typeface="Segoe UI" panose="020B0502040204020203" pitchFamily="34" charset="0"/>
              </a:defRPr>
            </a:lvl1pPr>
            <a:lvl2pPr marL="514337" indent="-171446">
              <a:lnSpc>
                <a:spcPct val="100000"/>
              </a:lnSpc>
              <a:spcBef>
                <a:spcPts val="576"/>
              </a:spcBef>
              <a:buFont typeface="Segoe UI" panose="020B0502040204020203" pitchFamily="34" charset="0"/>
              <a:buChar char="­"/>
              <a:defRPr sz="2100">
                <a:solidFill>
                  <a:schemeClr val="tx1"/>
                </a:solidFill>
                <a:latin typeface="Arial" panose="020B0604020202020204" pitchFamily="34" charset="0"/>
                <a:cs typeface="Segoe UI" panose="020B0502040204020203" pitchFamily="34" charset="0"/>
              </a:defRPr>
            </a:lvl2pPr>
            <a:lvl3pPr marL="694944" indent="-171446">
              <a:lnSpc>
                <a:spcPct val="100000"/>
              </a:lnSpc>
              <a:spcBef>
                <a:spcPts val="576"/>
              </a:spcBef>
              <a:buSzPct val="80000"/>
              <a:buFont typeface="Wingdings" panose="05000000000000000000" pitchFamily="2" charset="2"/>
              <a:buChar char="§"/>
              <a:defRPr sz="2100">
                <a:solidFill>
                  <a:schemeClr val="tx1"/>
                </a:solidFill>
                <a:latin typeface="Arial" panose="020B0604020202020204" pitchFamily="34" charset="0"/>
                <a:cs typeface="Segoe UI" panose="020B0502040204020203" pitchFamily="34" charset="0"/>
              </a:defRPr>
            </a:lvl3pPr>
            <a:lvl4pPr marL="914400" indent="-171446">
              <a:lnSpc>
                <a:spcPct val="100000"/>
              </a:lnSpc>
              <a:spcBef>
                <a:spcPts val="576"/>
              </a:spcBef>
              <a:buSzPct val="70000"/>
              <a:buFont typeface="Courier New" panose="02070309020205020404" pitchFamily="49" charset="0"/>
              <a:buChar char="o"/>
              <a:defRPr sz="2100">
                <a:solidFill>
                  <a:schemeClr val="tx1"/>
                </a:solidFill>
                <a:latin typeface="Arial" panose="020B0604020202020204" pitchFamily="34" charset="0"/>
                <a:cs typeface="Segoe UI" panose="020B0502040204020203" pitchFamily="34" charset="0"/>
              </a:defRPr>
            </a:lvl4pPr>
            <a:lvl5pPr marL="1143000" indent="-171446">
              <a:lnSpc>
                <a:spcPct val="100000"/>
              </a:lnSpc>
              <a:spcBef>
                <a:spcPts val="576"/>
              </a:spcBef>
              <a:buFont typeface="Segoe UI" panose="020B0502040204020203" pitchFamily="34" charset="0"/>
              <a:buChar char="–"/>
              <a:defRPr sz="2100">
                <a:solidFill>
                  <a:schemeClr val="tx1"/>
                </a:solidFill>
                <a:latin typeface="Arial" panose="020B0604020202020204"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709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95203" y="825712"/>
            <a:ext cx="5210447" cy="3018155"/>
          </a:xfrm>
        </p:spPr>
        <p:txBody>
          <a:bodyPr>
            <a:normAutofit/>
          </a:bodyPr>
          <a:lstStyle>
            <a:lvl1pPr>
              <a:defRPr sz="4350" baseline="0">
                <a:solidFill>
                  <a:schemeClr val="tx1"/>
                </a:solidFill>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554154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68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6877" y="140933"/>
            <a:ext cx="3613686" cy="1776644"/>
          </a:xfrm>
        </p:spPr>
        <p:txBody>
          <a:bodyPr anchor="b">
            <a:normAutofit/>
          </a:bodyPr>
          <a:lstStyle>
            <a:lvl1pPr>
              <a:defRPr sz="3000" baseline="0">
                <a:solidFill>
                  <a:schemeClr val="tx1"/>
                </a:solidFill>
              </a:defRPr>
            </a:lvl1pPr>
          </a:lstStyle>
          <a:p>
            <a:r>
              <a:rPr lang="en-US" dirty="0"/>
              <a:t>Click to edit Master title style</a:t>
            </a:r>
          </a:p>
        </p:txBody>
      </p:sp>
      <p:sp>
        <p:nvSpPr>
          <p:cNvPr id="4" name="Text Placeholder 3"/>
          <p:cNvSpPr>
            <a:spLocks noGrp="1"/>
          </p:cNvSpPr>
          <p:nvPr>
            <p:ph type="body" sz="half" idx="2"/>
          </p:nvPr>
        </p:nvSpPr>
        <p:spPr>
          <a:xfrm>
            <a:off x="336877" y="2057400"/>
            <a:ext cx="3613686" cy="3811588"/>
          </a:xfrm>
        </p:spPr>
        <p:txBody>
          <a:bodyPr/>
          <a:lstStyle>
            <a:lvl1pPr marL="0" indent="0">
              <a:buNone/>
              <a:defRPr sz="1200" baseline="0">
                <a:solidFill>
                  <a:schemeClr val="tx1"/>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Edit Master text styles</a:t>
            </a:r>
          </a:p>
        </p:txBody>
      </p:sp>
      <p:pic>
        <p:nvPicPr>
          <p:cNvPr id="5" name="Picture 4"/>
          <p:cNvPicPr>
            <a:picLocks noChangeAspect="1"/>
          </p:cNvPicPr>
          <p:nvPr userDrawn="1"/>
        </p:nvPicPr>
        <p:blipFill>
          <a:blip r:embed="rId2"/>
          <a:stretch>
            <a:fillRect/>
          </a:stretch>
        </p:blipFill>
        <p:spPr>
          <a:xfrm>
            <a:off x="4329323" y="941033"/>
            <a:ext cx="4448849" cy="4927955"/>
          </a:xfrm>
          <a:prstGeom prst="rect">
            <a:avLst/>
          </a:prstGeom>
        </p:spPr>
      </p:pic>
    </p:spTree>
    <p:extLst>
      <p:ext uri="{BB962C8B-B14F-4D97-AF65-F5344CB8AC3E}">
        <p14:creationId xmlns:p14="http://schemas.microsoft.com/office/powerpoint/2010/main" val="3799578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baseline="0">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baseline="0">
                <a:solidFill>
                  <a:schemeClr val="tx1"/>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Edit Master text styles</a:t>
            </a:r>
          </a:p>
        </p:txBody>
      </p:sp>
    </p:spTree>
    <p:extLst>
      <p:ext uri="{BB962C8B-B14F-4D97-AF65-F5344CB8AC3E}">
        <p14:creationId xmlns:p14="http://schemas.microsoft.com/office/powerpoint/2010/main" val="149578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628650" y="1825625"/>
            <a:ext cx="7767502" cy="3958492"/>
          </a:xfrm>
          <a:prstGeom prst="rect">
            <a:avLst/>
          </a:prstGeom>
        </p:spPr>
        <p:txBody>
          <a:bodyPr vert="horz" lIns="91440" tIns="45720" rIns="91440" bIns="45720" rtlCol="0">
            <a:normAutofit/>
          </a:bodyPr>
          <a:lstStyle/>
          <a:p>
            <a:pPr lvl="0"/>
            <a:endParaRPr lang="en-US" dirty="0"/>
          </a:p>
        </p:txBody>
      </p:sp>
      <p:pic>
        <p:nvPicPr>
          <p:cNvPr id="11" name="Picture 10"/>
          <p:cNvPicPr>
            <a:picLocks noChangeAspect="1"/>
          </p:cNvPicPr>
          <p:nvPr userDrawn="1"/>
        </p:nvPicPr>
        <p:blipFill>
          <a:blip r:embed="rId15"/>
          <a:stretch>
            <a:fillRect/>
          </a:stretch>
        </p:blipFill>
        <p:spPr>
          <a:xfrm>
            <a:off x="5277004" y="6069341"/>
            <a:ext cx="2557057" cy="585902"/>
          </a:xfrm>
          <a:prstGeom prst="rect">
            <a:avLst/>
          </a:prstGeom>
        </p:spPr>
      </p:pic>
      <p:pic>
        <p:nvPicPr>
          <p:cNvPr id="12" name="Picture 11"/>
          <p:cNvPicPr>
            <a:picLocks noChangeAspect="1"/>
          </p:cNvPicPr>
          <p:nvPr userDrawn="1"/>
        </p:nvPicPr>
        <p:blipFill>
          <a:blip r:embed="rId16"/>
          <a:stretch>
            <a:fillRect/>
          </a:stretch>
        </p:blipFill>
        <p:spPr>
          <a:xfrm>
            <a:off x="5325990" y="6637510"/>
            <a:ext cx="2184763" cy="183250"/>
          </a:xfrm>
          <a:prstGeom prst="rect">
            <a:avLst/>
          </a:prstGeom>
        </p:spPr>
      </p:pic>
      <p:sp>
        <p:nvSpPr>
          <p:cNvPr id="20" name="Rectangle 19"/>
          <p:cNvSpPr/>
          <p:nvPr userDrawn="1"/>
        </p:nvSpPr>
        <p:spPr>
          <a:xfrm>
            <a:off x="216561" y="6620705"/>
            <a:ext cx="2477278" cy="200055"/>
          </a:xfrm>
          <a:prstGeom prst="rect">
            <a:avLst/>
          </a:prstGeom>
        </p:spPr>
        <p:txBody>
          <a:bodyPr wrap="square">
            <a:spAutoFit/>
          </a:bodyPr>
          <a:lstStyle/>
          <a:p>
            <a:r>
              <a:rPr lang="en-US" sz="700" b="1" i="0" baseline="0" dirty="0">
                <a:solidFill>
                  <a:schemeClr val="tx1"/>
                </a:solidFill>
                <a:latin typeface="Segoe UI" panose="020B0502040204020203" pitchFamily="34" charset="0"/>
                <a:cs typeface="Arial" panose="020B0604020202020204" pitchFamily="34" charset="0"/>
              </a:rPr>
              <a:t>© 2022 Shaw Law Group, PC.  All Rights Reserved.</a:t>
            </a:r>
          </a:p>
        </p:txBody>
      </p:sp>
    </p:spTree>
    <p:extLst>
      <p:ext uri="{BB962C8B-B14F-4D97-AF65-F5344CB8AC3E}">
        <p14:creationId xmlns:p14="http://schemas.microsoft.com/office/powerpoint/2010/main" val="272870098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52" r:id="rId5"/>
    <p:sldLayoutId id="2147483654" r:id="rId6"/>
    <p:sldLayoutId id="2147483655" r:id="rId7"/>
    <p:sldLayoutId id="2147483656" r:id="rId8"/>
    <p:sldLayoutId id="2147483657" r:id="rId9"/>
    <p:sldLayoutId id="2147483658" r:id="rId10"/>
    <p:sldLayoutId id="2147483659" r:id="rId11"/>
    <p:sldLayoutId id="2147483685" r:id="rId12"/>
  </p:sldLayoutIdLst>
  <p:txStyles>
    <p:titleStyle>
      <a:lvl1pPr algn="l" defTabSz="685783" rtl="0" eaLnBrk="1" latinLnBrk="0" hangingPunct="1">
        <a:lnSpc>
          <a:spcPct val="90000"/>
        </a:lnSpc>
        <a:spcBef>
          <a:spcPct val="0"/>
        </a:spcBef>
        <a:buNone/>
        <a:defRPr sz="3600" b="0" kern="1200" baseline="0">
          <a:ln w="25400">
            <a:noFill/>
          </a:ln>
          <a:solidFill>
            <a:schemeClr val="tx1"/>
          </a:solidFill>
          <a:effectLst/>
          <a:latin typeface="Arial" panose="020B0604020202020204" pitchFamily="34" charset="0"/>
          <a:ea typeface="Segoe UI Black" panose="020B0A02040204020203" pitchFamily="34" charset="0"/>
          <a:cs typeface="Segoe UI Black" panose="020B0A02040204020203" pitchFamily="34" charset="0"/>
        </a:defRPr>
      </a:lvl1pPr>
    </p:titleStyle>
    <p:bodyStyle>
      <a:lvl1pPr marL="0" indent="0" algn="l" defTabSz="685783" rtl="0" eaLnBrk="1" latinLnBrk="0" hangingPunct="1">
        <a:lnSpc>
          <a:spcPct val="90000"/>
        </a:lnSpc>
        <a:spcBef>
          <a:spcPts val="750"/>
        </a:spcBef>
        <a:buFont typeface="Arial" panose="020B0604020202020204" pitchFamily="34" charset="0"/>
        <a:buNone/>
        <a:defRPr sz="2100" kern="1200" baseline="0">
          <a:solidFill>
            <a:schemeClr val="tx1"/>
          </a:solidFill>
          <a:latin typeface="Arial" panose="020B0604020202020204" pitchFamily="34" charset="0"/>
          <a:ea typeface="Segoe UI Historic" panose="020B0502040204020203" pitchFamily="34" charset="0"/>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9629146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47472" indent="-347472" algn="l" defTabSz="685800" rtl="0" eaLnBrk="1" latinLnBrk="0" hangingPunct="1">
        <a:lnSpc>
          <a:spcPct val="100000"/>
        </a:lnSpc>
        <a:spcBef>
          <a:spcPts val="576"/>
        </a:spcBef>
        <a:buFont typeface="Arial" panose="020B0604020202020204" pitchFamily="34" charset="0"/>
        <a:buChar char="•"/>
        <a:defRPr sz="2100" kern="1200">
          <a:solidFill>
            <a:schemeClr val="tx1"/>
          </a:solidFill>
          <a:latin typeface="Segoe UI" panose="020B0502040204020203" pitchFamily="34" charset="0"/>
          <a:ea typeface="+mn-ea"/>
          <a:cs typeface="Segoe UI" panose="020B0502040204020203" pitchFamily="34" charset="0"/>
        </a:defRPr>
      </a:lvl1pPr>
      <a:lvl2pPr marL="694944" indent="-347472" algn="l" defTabSz="685800" rtl="0" eaLnBrk="1" latinLnBrk="0" hangingPunct="1">
        <a:lnSpc>
          <a:spcPct val="100000"/>
        </a:lnSpc>
        <a:spcBef>
          <a:spcPts val="576"/>
        </a:spcBef>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2pPr>
      <a:lvl3pPr marL="1042416" indent="-347472" algn="l" defTabSz="685800" rtl="0" eaLnBrk="1" latinLnBrk="0" hangingPunct="1">
        <a:lnSpc>
          <a:spcPct val="100000"/>
        </a:lnSpc>
        <a:spcBef>
          <a:spcPts val="576"/>
        </a:spcBef>
        <a:buSzPct val="80000"/>
        <a:buFont typeface="Wingdings" panose="05000000000000000000" pitchFamily="2" charset="2"/>
        <a:buChar char="§"/>
        <a:defRPr sz="1500" kern="1200">
          <a:solidFill>
            <a:schemeClr val="tx1"/>
          </a:solidFill>
          <a:latin typeface="Segoe UI" panose="020B0502040204020203" pitchFamily="34" charset="0"/>
          <a:ea typeface="+mn-ea"/>
          <a:cs typeface="Segoe UI" panose="020B0502040204020203" pitchFamily="34" charset="0"/>
        </a:defRPr>
      </a:lvl3pPr>
      <a:lvl4pPr marL="1389888" indent="-347472" algn="l" defTabSz="685800" rtl="0" eaLnBrk="1" latinLnBrk="0" hangingPunct="1">
        <a:lnSpc>
          <a:spcPct val="100000"/>
        </a:lnSpc>
        <a:spcBef>
          <a:spcPts val="576"/>
        </a:spcBef>
        <a:buSzPct val="70000"/>
        <a:buFont typeface="Courier New" panose="02070309020205020404" pitchFamily="49" charset="0"/>
        <a:buChar char="o"/>
        <a:defRPr sz="1350" kern="1200">
          <a:solidFill>
            <a:schemeClr val="tx1"/>
          </a:solidFill>
          <a:latin typeface="Segoe UI" panose="020B0502040204020203" pitchFamily="34" charset="0"/>
          <a:ea typeface="+mn-ea"/>
          <a:cs typeface="Segoe UI" panose="020B0502040204020203" pitchFamily="34" charset="0"/>
        </a:defRPr>
      </a:lvl4pPr>
      <a:lvl5pPr marL="1737360" indent="-347472" algn="l" defTabSz="685800" rtl="0" eaLnBrk="1" latinLnBrk="0" hangingPunct="1">
        <a:lnSpc>
          <a:spcPct val="100000"/>
        </a:lnSpc>
        <a:spcBef>
          <a:spcPts val="576"/>
        </a:spcBef>
        <a:buFont typeface="Calibri" panose="020F0502020204030204" pitchFamily="34" charset="0"/>
        <a:buChar char="–"/>
        <a:defRPr sz="1350" kern="1200">
          <a:solidFill>
            <a:schemeClr val="tx1"/>
          </a:solidFill>
          <a:latin typeface="Segoe UI" panose="020B0502040204020203" pitchFamily="34" charset="0"/>
          <a:ea typeface="+mn-ea"/>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99666507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47472" indent="-347472" algn="l" defTabSz="685800" rtl="0" eaLnBrk="1" latinLnBrk="0" hangingPunct="1">
        <a:lnSpc>
          <a:spcPct val="100000"/>
        </a:lnSpc>
        <a:spcBef>
          <a:spcPts val="576"/>
        </a:spcBef>
        <a:buFont typeface="Arial" panose="020B0604020202020204" pitchFamily="34" charset="0"/>
        <a:buChar char="•"/>
        <a:defRPr sz="2100" kern="1200">
          <a:solidFill>
            <a:schemeClr val="tx1"/>
          </a:solidFill>
          <a:latin typeface="+mn-lt"/>
          <a:ea typeface="+mn-ea"/>
          <a:cs typeface="+mn-cs"/>
        </a:defRPr>
      </a:lvl1pPr>
      <a:lvl2pPr marL="694944" indent="-347472" algn="l" defTabSz="685800" rtl="0" eaLnBrk="1" latinLnBrk="0" hangingPunct="1">
        <a:lnSpc>
          <a:spcPct val="100000"/>
        </a:lnSpc>
        <a:spcBef>
          <a:spcPts val="576"/>
        </a:spcBef>
        <a:buFont typeface="Calibri" panose="020F0502020204030204" pitchFamily="34" charset="0"/>
        <a:buChar char="­"/>
        <a:defRPr sz="1800" kern="1200">
          <a:solidFill>
            <a:schemeClr val="tx1"/>
          </a:solidFill>
          <a:latin typeface="+mn-lt"/>
          <a:ea typeface="+mn-ea"/>
          <a:cs typeface="+mn-cs"/>
        </a:defRPr>
      </a:lvl2pPr>
      <a:lvl3pPr marL="1042416" indent="-347472" algn="l" defTabSz="685800" rtl="0" eaLnBrk="1" latinLnBrk="0" hangingPunct="1">
        <a:lnSpc>
          <a:spcPct val="100000"/>
        </a:lnSpc>
        <a:spcBef>
          <a:spcPts val="576"/>
        </a:spcBef>
        <a:buSzPct val="80000"/>
        <a:buFont typeface="Wingdings" panose="05000000000000000000" pitchFamily="2" charset="2"/>
        <a:buChar char="§"/>
        <a:defRPr sz="1500" kern="1200">
          <a:solidFill>
            <a:schemeClr val="tx1"/>
          </a:solidFill>
          <a:latin typeface="+mn-lt"/>
          <a:ea typeface="+mn-ea"/>
          <a:cs typeface="+mn-cs"/>
        </a:defRPr>
      </a:lvl3pPr>
      <a:lvl4pPr marL="1389888" indent="-347472" algn="l" defTabSz="685800" rtl="0" eaLnBrk="1" latinLnBrk="0" hangingPunct="1">
        <a:lnSpc>
          <a:spcPct val="100000"/>
        </a:lnSpc>
        <a:spcBef>
          <a:spcPts val="576"/>
        </a:spcBef>
        <a:buSzPct val="70000"/>
        <a:buFont typeface="Courier New" panose="02070309020205020404" pitchFamily="49" charset="0"/>
        <a:buChar char="o"/>
        <a:defRPr sz="1350" kern="1200">
          <a:solidFill>
            <a:schemeClr val="tx1"/>
          </a:solidFill>
          <a:latin typeface="+mn-lt"/>
          <a:ea typeface="+mn-ea"/>
          <a:cs typeface="+mn-cs"/>
        </a:defRPr>
      </a:lvl4pPr>
      <a:lvl5pPr marL="1737360" indent="-347472" algn="l" defTabSz="685800" rtl="0" eaLnBrk="1" latinLnBrk="0" hangingPunct="1">
        <a:lnSpc>
          <a:spcPct val="100000"/>
        </a:lnSpc>
        <a:spcBef>
          <a:spcPts val="576"/>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shawlawgroup.podbean.com/"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hyperlink" Target="https://shawlawgroup.com/employment-law-training-calendar/"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9.gi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png"/><Relationship Id="rId7" Type="http://schemas.openxmlformats.org/officeDocument/2006/relationships/hyperlink" Target="mailto:info@shawlawgroup.com"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836" y="2523131"/>
            <a:ext cx="7431742" cy="2117695"/>
          </a:xfrm>
        </p:spPr>
        <p:txBody>
          <a:bodyPr>
            <a:noAutofit/>
          </a:bodyPr>
          <a:lstStyle/>
          <a:p>
            <a:r>
              <a:rPr lang="en-US" sz="3600" dirty="0" smtClean="0"/>
              <a:t>EEO 101: </a:t>
            </a:r>
            <a:br>
              <a:rPr lang="en-US" sz="3600" dirty="0" smtClean="0"/>
            </a:br>
            <a:r>
              <a:rPr lang="en-US" sz="3600" dirty="0" smtClean="0"/>
              <a:t>REASONABLE ACCOMMODATIONS</a:t>
            </a:r>
            <a:endParaRPr lang="en-US" sz="3600" dirty="0"/>
          </a:p>
        </p:txBody>
      </p:sp>
      <p:sp>
        <p:nvSpPr>
          <p:cNvPr id="3" name="Subtitle 2"/>
          <p:cNvSpPr>
            <a:spLocks noGrp="1"/>
          </p:cNvSpPr>
          <p:nvPr>
            <p:ph type="subTitle" idx="1"/>
          </p:nvPr>
        </p:nvSpPr>
        <p:spPr>
          <a:xfrm>
            <a:off x="150965" y="5335522"/>
            <a:ext cx="3860742" cy="1126716"/>
          </a:xfrm>
        </p:spPr>
        <p:txBody>
          <a:bodyPr/>
          <a:lstStyle/>
          <a:p>
            <a:r>
              <a:rPr lang="en-US" dirty="0"/>
              <a:t>Presented by:  </a:t>
            </a:r>
            <a:r>
              <a:rPr lang="en-US" dirty="0" smtClean="0"/>
              <a:t>Jennifer Shaw, Esq.</a:t>
            </a:r>
            <a:endParaRPr lang="en-US" dirty="0"/>
          </a:p>
        </p:txBody>
      </p:sp>
      <p:sp>
        <p:nvSpPr>
          <p:cNvPr id="6" name="TextBox 5"/>
          <p:cNvSpPr txBox="1"/>
          <p:nvPr/>
        </p:nvSpPr>
        <p:spPr>
          <a:xfrm>
            <a:off x="4463805" y="1991989"/>
            <a:ext cx="3263773" cy="400110"/>
          </a:xfrm>
          <a:prstGeom prst="rect">
            <a:avLst/>
          </a:prstGeom>
          <a:noFill/>
        </p:spPr>
        <p:txBody>
          <a:bodyPr wrap="square" rtlCol="0">
            <a:spAutoFit/>
          </a:bodyPr>
          <a:lstStyle/>
          <a:p>
            <a:pPr algn="ctr"/>
            <a:r>
              <a:rPr lang="en-US" sz="2000" b="1" i="1" dirty="0" smtClean="0">
                <a:latin typeface="Arial" panose="020B0604020202020204" pitchFamily="34" charset="0"/>
                <a:cs typeface="Arial" panose="020B0604020202020204" pitchFamily="34" charset="0"/>
              </a:rPr>
              <a:t>November 2, 2022</a:t>
            </a:r>
            <a:endParaRPr lang="en-US" sz="2000" b="1" i="1" dirty="0">
              <a:latin typeface="Arial" panose="020B0604020202020204" pitchFamily="34" charset="0"/>
              <a:cs typeface="Arial" panose="020B0604020202020204" pitchFamily="34" charset="0"/>
            </a:endParaRPr>
          </a:p>
        </p:txBody>
      </p:sp>
      <p:pic>
        <p:nvPicPr>
          <p:cNvPr id="5" name="Picture 4" descr="C:\Users\dgill\AppData\Local\Microsoft\Windows\INetCache\Content.MSO\BF1C5A9D.tmp"/>
          <p:cNvPicPr/>
          <p:nvPr/>
        </p:nvPicPr>
        <p:blipFill>
          <a:blip r:embed="rId3">
            <a:extLst>
              <a:ext uri="{28A0092B-C50C-407E-A947-70E740481C1C}">
                <a14:useLocalDpi xmlns:a14="http://schemas.microsoft.com/office/drawing/2010/main" val="0"/>
              </a:ext>
            </a:extLst>
          </a:blip>
          <a:srcRect/>
          <a:stretch>
            <a:fillRect/>
          </a:stretch>
        </p:blipFill>
        <p:spPr bwMode="auto">
          <a:xfrm>
            <a:off x="451110" y="713905"/>
            <a:ext cx="3393303" cy="1252197"/>
          </a:xfrm>
          <a:prstGeom prst="rect">
            <a:avLst/>
          </a:prstGeom>
          <a:noFill/>
          <a:ln>
            <a:noFill/>
          </a:ln>
        </p:spPr>
      </p:pic>
    </p:spTree>
    <p:extLst>
      <p:ext uri="{BB962C8B-B14F-4D97-AF65-F5344CB8AC3E}">
        <p14:creationId xmlns:p14="http://schemas.microsoft.com/office/powerpoint/2010/main" val="2497898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81457"/>
            <a:ext cx="7013121" cy="1325563"/>
          </a:xfrm>
        </p:spPr>
        <p:txBody>
          <a:bodyPr/>
          <a:lstStyle/>
          <a:p>
            <a:r>
              <a:rPr lang="en-US" dirty="0"/>
              <a:t>The Elements </a:t>
            </a:r>
            <a:r>
              <a:rPr lang="en-US" dirty="0" smtClean="0"/>
              <a:t>of a </a:t>
            </a:r>
            <a:r>
              <a:rPr lang="en-US" dirty="0"/>
              <a:t>Reasonable Accommodation</a:t>
            </a:r>
          </a:p>
        </p:txBody>
      </p:sp>
      <p:sp>
        <p:nvSpPr>
          <p:cNvPr id="5" name="Content Placeholder 4"/>
          <p:cNvSpPr>
            <a:spLocks noGrp="1"/>
          </p:cNvSpPr>
          <p:nvPr>
            <p:ph idx="1"/>
          </p:nvPr>
        </p:nvSpPr>
        <p:spPr/>
        <p:txBody>
          <a:bodyPr/>
          <a:lstStyle/>
          <a:p>
            <a:pPr marL="0" indent="0">
              <a:buNone/>
            </a:pPr>
            <a:r>
              <a:rPr lang="en-US" dirty="0"/>
              <a:t>Accommodations are only “reasonable” if:</a:t>
            </a:r>
          </a:p>
          <a:p>
            <a:pPr marL="685800"/>
            <a:r>
              <a:rPr lang="en-US" u="sng" dirty="0"/>
              <a:t>They are medically necessary</a:t>
            </a:r>
            <a:r>
              <a:rPr lang="en-US" dirty="0"/>
              <a:t>, as determined by a healthcare provider</a:t>
            </a:r>
          </a:p>
          <a:p>
            <a:pPr marL="685800"/>
            <a:r>
              <a:rPr lang="en-US" u="sng" dirty="0"/>
              <a:t>Will be effective</a:t>
            </a:r>
            <a:r>
              <a:rPr lang="en-US" dirty="0"/>
              <a:t> in enabling the individual to perform the essential functions of the job</a:t>
            </a:r>
          </a:p>
          <a:p>
            <a:pPr marL="685800"/>
            <a:r>
              <a:rPr lang="en-US" u="sng" dirty="0"/>
              <a:t>They</a:t>
            </a:r>
            <a:r>
              <a:rPr lang="en-US" dirty="0"/>
              <a:t> do not impose an undue hardship or burden on the employer</a:t>
            </a:r>
          </a:p>
        </p:txBody>
      </p:sp>
    </p:spTree>
    <p:extLst>
      <p:ext uri="{BB962C8B-B14F-4D97-AF65-F5344CB8AC3E}">
        <p14:creationId xmlns:p14="http://schemas.microsoft.com/office/powerpoint/2010/main" val="1861301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The Basic Principles of Reasonable Accommodation</a:t>
            </a:r>
          </a:p>
        </p:txBody>
      </p:sp>
      <p:sp>
        <p:nvSpPr>
          <p:cNvPr id="3" name="Content Placeholder 2"/>
          <p:cNvSpPr>
            <a:spLocks noGrp="1"/>
          </p:cNvSpPr>
          <p:nvPr>
            <p:ph idx="1"/>
          </p:nvPr>
        </p:nvSpPr>
        <p:spPr>
          <a:xfrm>
            <a:off x="628650" y="1789765"/>
            <a:ext cx="7107891" cy="3958492"/>
          </a:xfrm>
        </p:spPr>
        <p:txBody>
          <a:bodyPr>
            <a:normAutofit/>
          </a:bodyPr>
          <a:lstStyle/>
          <a:p>
            <a:r>
              <a:rPr lang="en-US" dirty="0" smtClean="0"/>
              <a:t>The employer </a:t>
            </a:r>
            <a:r>
              <a:rPr lang="en-US" dirty="0"/>
              <a:t>and employee must engage in a timely, good faith interactive process</a:t>
            </a:r>
          </a:p>
          <a:p>
            <a:r>
              <a:rPr lang="en-US" dirty="0"/>
              <a:t>Management must be pro-active in assessing the need for an accommodation</a:t>
            </a:r>
          </a:p>
          <a:p>
            <a:r>
              <a:rPr lang="en-US" dirty="0"/>
              <a:t>A reasonable accommodation is intended to reduce the barriers to employment and enable a qualified person with a disability to perform the essential functions of his/her </a:t>
            </a:r>
            <a:r>
              <a:rPr lang="en-US" dirty="0" smtClean="0"/>
              <a:t>position</a:t>
            </a:r>
            <a:endParaRPr lang="en-US" dirty="0"/>
          </a:p>
        </p:txBody>
      </p:sp>
    </p:spTree>
    <p:extLst>
      <p:ext uri="{BB962C8B-B14F-4D97-AF65-F5344CB8AC3E}">
        <p14:creationId xmlns:p14="http://schemas.microsoft.com/office/powerpoint/2010/main" val="3211243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What Triggers the Interactive Process Requirement?</a:t>
            </a:r>
          </a:p>
        </p:txBody>
      </p:sp>
      <p:sp>
        <p:nvSpPr>
          <p:cNvPr id="3" name="Content Placeholder 2"/>
          <p:cNvSpPr>
            <a:spLocks noGrp="1"/>
          </p:cNvSpPr>
          <p:nvPr>
            <p:ph idx="1"/>
          </p:nvPr>
        </p:nvSpPr>
        <p:spPr>
          <a:xfrm>
            <a:off x="628650" y="1789765"/>
            <a:ext cx="7125821" cy="3958492"/>
          </a:xfrm>
        </p:spPr>
        <p:txBody>
          <a:bodyPr/>
          <a:lstStyle/>
          <a:p>
            <a:pPr>
              <a:spcAft>
                <a:spcPts val="900"/>
              </a:spcAft>
            </a:pPr>
            <a:r>
              <a:rPr lang="en-US" dirty="0" smtClean="0"/>
              <a:t>We know, </a:t>
            </a:r>
            <a:r>
              <a:rPr lang="en-US" dirty="0"/>
              <a:t>reasonably should know, or </a:t>
            </a:r>
            <a:r>
              <a:rPr lang="en-US" dirty="0" smtClean="0"/>
              <a:t>learn </a:t>
            </a:r>
            <a:r>
              <a:rPr lang="en-US" dirty="0"/>
              <a:t>that a reasonable accommodation may be required or requested (so, don’t wait for a leave request form), including at the conclusion of CFRA/FMLA leave, or when it learns of the need from third parties</a:t>
            </a:r>
          </a:p>
          <a:p>
            <a:pPr>
              <a:spcAft>
                <a:spcPts val="900"/>
              </a:spcAft>
            </a:pPr>
            <a:r>
              <a:rPr lang="en-US" dirty="0" smtClean="0"/>
              <a:t>An employee </a:t>
            </a:r>
            <a:r>
              <a:rPr lang="en-US" dirty="0"/>
              <a:t>with a record of a disability may be entitled to reasonable accommodation related to the residual effects of the disability (e.g., follow-up treatment) </a:t>
            </a:r>
          </a:p>
        </p:txBody>
      </p:sp>
    </p:spTree>
    <p:extLst>
      <p:ext uri="{BB962C8B-B14F-4D97-AF65-F5344CB8AC3E}">
        <p14:creationId xmlns:p14="http://schemas.microsoft.com/office/powerpoint/2010/main" val="3975459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What Triggers the Interactive Process Requirement? (cont.)</a:t>
            </a:r>
          </a:p>
        </p:txBody>
      </p:sp>
      <p:sp>
        <p:nvSpPr>
          <p:cNvPr id="3" name="Content Placeholder 2"/>
          <p:cNvSpPr>
            <a:spLocks noGrp="1"/>
          </p:cNvSpPr>
          <p:nvPr>
            <p:ph idx="1"/>
          </p:nvPr>
        </p:nvSpPr>
        <p:spPr>
          <a:xfrm>
            <a:off x="628650" y="1789765"/>
            <a:ext cx="7050344" cy="3958492"/>
          </a:xfrm>
        </p:spPr>
        <p:txBody>
          <a:bodyPr/>
          <a:lstStyle/>
          <a:p>
            <a:pPr>
              <a:spcAft>
                <a:spcPts val="900"/>
              </a:spcAft>
            </a:pPr>
            <a:r>
              <a:rPr lang="en-US" dirty="0"/>
              <a:t>Applicant or employee requests a reasonable accommodation, specifically or by reference to limitations in performing job functions (no “magic words” are required)</a:t>
            </a:r>
          </a:p>
          <a:p>
            <a:pPr>
              <a:spcAft>
                <a:spcPts val="900"/>
              </a:spcAft>
            </a:pPr>
            <a:r>
              <a:rPr lang="en-US" dirty="0"/>
              <a:t>Management observes barriers or limitations to employee’s performance</a:t>
            </a:r>
          </a:p>
        </p:txBody>
      </p:sp>
    </p:spTree>
    <p:extLst>
      <p:ext uri="{BB962C8B-B14F-4D97-AF65-F5344CB8AC3E}">
        <p14:creationId xmlns:p14="http://schemas.microsoft.com/office/powerpoint/2010/main" val="2370735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Who Chooses the Accommodation?</a:t>
            </a:r>
          </a:p>
        </p:txBody>
      </p:sp>
      <p:sp>
        <p:nvSpPr>
          <p:cNvPr id="3" name="Content Placeholder 2"/>
          <p:cNvSpPr>
            <a:spLocks noGrp="1"/>
          </p:cNvSpPr>
          <p:nvPr>
            <p:ph idx="1"/>
          </p:nvPr>
        </p:nvSpPr>
        <p:spPr>
          <a:xfrm>
            <a:off x="628650" y="1789765"/>
            <a:ext cx="7170644" cy="3958492"/>
          </a:xfrm>
        </p:spPr>
        <p:txBody>
          <a:bodyPr/>
          <a:lstStyle/>
          <a:p>
            <a:r>
              <a:rPr lang="en-US" dirty="0" smtClean="0"/>
              <a:t>The employer </a:t>
            </a:r>
            <a:r>
              <a:rPr lang="en-US" dirty="0"/>
              <a:t>has ultimate discretion to choose between effective accommodations, but must consider all reasonable accommodations and employee’s preference</a:t>
            </a:r>
          </a:p>
          <a:p>
            <a:r>
              <a:rPr lang="en-US" dirty="0"/>
              <a:t>The employer may choose less expensive accommodation or one that is most appropriate from </a:t>
            </a:r>
            <a:r>
              <a:rPr lang="en-US" dirty="0" smtClean="0"/>
              <a:t>the employer’s perspective</a:t>
            </a:r>
            <a:r>
              <a:rPr lang="en-US" dirty="0"/>
              <a:t>, so long as accommodation is effective</a:t>
            </a:r>
          </a:p>
          <a:p>
            <a:r>
              <a:rPr lang="en-US" dirty="0" smtClean="0"/>
              <a:t>The employee </a:t>
            </a:r>
            <a:r>
              <a:rPr lang="en-US" dirty="0"/>
              <a:t>may reject an effective accommodation, but then may be unable to perform the essential functions of the job</a:t>
            </a:r>
          </a:p>
        </p:txBody>
      </p:sp>
    </p:spTree>
    <p:extLst>
      <p:ext uri="{BB962C8B-B14F-4D97-AF65-F5344CB8AC3E}">
        <p14:creationId xmlns:p14="http://schemas.microsoft.com/office/powerpoint/2010/main" val="4021051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Examples of Reasonable Accommodations</a:t>
            </a:r>
          </a:p>
        </p:txBody>
      </p:sp>
      <p:sp>
        <p:nvSpPr>
          <p:cNvPr id="3" name="Content Placeholder 2"/>
          <p:cNvSpPr>
            <a:spLocks noGrp="1"/>
          </p:cNvSpPr>
          <p:nvPr>
            <p:ph idx="1"/>
          </p:nvPr>
        </p:nvSpPr>
        <p:spPr>
          <a:xfrm>
            <a:off x="628650" y="1789765"/>
            <a:ext cx="7134785" cy="3958492"/>
          </a:xfrm>
        </p:spPr>
        <p:txBody>
          <a:bodyPr/>
          <a:lstStyle/>
          <a:p>
            <a:r>
              <a:rPr lang="en-US" dirty="0"/>
              <a:t>Allowing assistive animals (not just dogs)</a:t>
            </a:r>
          </a:p>
          <a:p>
            <a:r>
              <a:rPr lang="en-US" dirty="0"/>
              <a:t>Making facilities accessible (e.g., providing break rooms or reserved parking; acquiring or modifying furniture, etc.) </a:t>
            </a:r>
          </a:p>
          <a:p>
            <a:r>
              <a:rPr lang="en-US" dirty="0"/>
              <a:t>Restructuring a position to eliminate “marginal” functions</a:t>
            </a:r>
          </a:p>
          <a:p>
            <a:r>
              <a:rPr lang="en-US" dirty="0"/>
              <a:t>Modifying a work schedule</a:t>
            </a:r>
          </a:p>
          <a:p>
            <a:r>
              <a:rPr lang="en-US" dirty="0"/>
              <a:t>Adjusting or modifying examinations, training, policies, etc.</a:t>
            </a:r>
          </a:p>
          <a:p>
            <a:r>
              <a:rPr lang="en-US" dirty="0"/>
              <a:t>Acquiring assistive devices</a:t>
            </a:r>
          </a:p>
        </p:txBody>
      </p:sp>
    </p:spTree>
    <p:extLst>
      <p:ext uri="{BB962C8B-B14F-4D97-AF65-F5344CB8AC3E}">
        <p14:creationId xmlns:p14="http://schemas.microsoft.com/office/powerpoint/2010/main" val="1345470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Examples of Reasonable Accommodations (cont.)</a:t>
            </a:r>
          </a:p>
        </p:txBody>
      </p:sp>
      <p:sp>
        <p:nvSpPr>
          <p:cNvPr id="3" name="Content Placeholder 2"/>
          <p:cNvSpPr>
            <a:spLocks noGrp="1"/>
          </p:cNvSpPr>
          <p:nvPr>
            <p:ph idx="1"/>
          </p:nvPr>
        </p:nvSpPr>
        <p:spPr>
          <a:xfrm>
            <a:off x="628650" y="1789765"/>
            <a:ext cx="7116856" cy="3958492"/>
          </a:xfrm>
        </p:spPr>
        <p:txBody>
          <a:bodyPr/>
          <a:lstStyle/>
          <a:p>
            <a:r>
              <a:rPr lang="en-US" dirty="0"/>
              <a:t>Providing qualified readers or interpreters</a:t>
            </a:r>
          </a:p>
          <a:p>
            <a:r>
              <a:rPr lang="en-US" dirty="0"/>
              <a:t>Temporary light/modified duty</a:t>
            </a:r>
          </a:p>
          <a:p>
            <a:r>
              <a:rPr lang="en-US" dirty="0"/>
              <a:t>Telecommuting</a:t>
            </a:r>
          </a:p>
          <a:p>
            <a:r>
              <a:rPr lang="en-US" dirty="0"/>
              <a:t>Transfer</a:t>
            </a:r>
          </a:p>
          <a:p>
            <a:r>
              <a:rPr lang="en-US" dirty="0"/>
              <a:t>Leaves of absence</a:t>
            </a:r>
          </a:p>
        </p:txBody>
      </p:sp>
    </p:spTree>
    <p:extLst>
      <p:ext uri="{BB962C8B-B14F-4D97-AF65-F5344CB8AC3E}">
        <p14:creationId xmlns:p14="http://schemas.microsoft.com/office/powerpoint/2010/main" val="2501436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Resources for Identifying Potential Accommodations</a:t>
            </a:r>
          </a:p>
        </p:txBody>
      </p:sp>
      <p:sp>
        <p:nvSpPr>
          <p:cNvPr id="3" name="Content Placeholder 2"/>
          <p:cNvSpPr>
            <a:spLocks noGrp="1"/>
          </p:cNvSpPr>
          <p:nvPr>
            <p:ph idx="1"/>
          </p:nvPr>
        </p:nvSpPr>
        <p:spPr>
          <a:xfrm>
            <a:off x="628650" y="1789765"/>
            <a:ext cx="7125821" cy="3958492"/>
          </a:xfrm>
        </p:spPr>
        <p:txBody>
          <a:bodyPr/>
          <a:lstStyle/>
          <a:p>
            <a:r>
              <a:rPr lang="en-US" dirty="0"/>
              <a:t>Equal Employment Opportunity Commission (www.eeoc.gov)</a:t>
            </a:r>
          </a:p>
          <a:p>
            <a:r>
              <a:rPr lang="en-US" dirty="0"/>
              <a:t>Job Accommodation Network (www.jan.wvu.edu)</a:t>
            </a:r>
          </a:p>
          <a:p>
            <a:r>
              <a:rPr lang="en-US" dirty="0" smtClean="0"/>
              <a:t>Our policies and </a:t>
            </a:r>
            <a:r>
              <a:rPr lang="en-US" dirty="0"/>
              <a:t>past practices/experiences with other </a:t>
            </a:r>
            <a:r>
              <a:rPr lang="en-US" dirty="0" smtClean="0"/>
              <a:t>employees</a:t>
            </a:r>
          </a:p>
          <a:p>
            <a:r>
              <a:rPr lang="en-US" dirty="0" smtClean="0"/>
              <a:t>DFEH</a:t>
            </a:r>
            <a:endParaRPr lang="en-US" dirty="0"/>
          </a:p>
          <a:p>
            <a:r>
              <a:rPr lang="en-US" dirty="0"/>
              <a:t>Employee’s health care provider</a:t>
            </a:r>
          </a:p>
        </p:txBody>
      </p:sp>
    </p:spTree>
    <p:extLst>
      <p:ext uri="{BB962C8B-B14F-4D97-AF65-F5344CB8AC3E}">
        <p14:creationId xmlns:p14="http://schemas.microsoft.com/office/powerpoint/2010/main" val="1824799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What Is “Undue Hardship”?</a:t>
            </a:r>
          </a:p>
        </p:txBody>
      </p:sp>
      <p:sp>
        <p:nvSpPr>
          <p:cNvPr id="3" name="Content Placeholder 2"/>
          <p:cNvSpPr>
            <a:spLocks noGrp="1"/>
          </p:cNvSpPr>
          <p:nvPr>
            <p:ph idx="1"/>
          </p:nvPr>
        </p:nvSpPr>
        <p:spPr>
          <a:xfrm>
            <a:off x="628650" y="1789765"/>
            <a:ext cx="7152715" cy="4816308"/>
          </a:xfrm>
        </p:spPr>
        <p:txBody>
          <a:bodyPr/>
          <a:lstStyle/>
          <a:p>
            <a:r>
              <a:rPr lang="en-US" dirty="0"/>
              <a:t>Undue hardship means an action requiring significant difficulty or expense, when considered in light of the following factors:</a:t>
            </a:r>
          </a:p>
          <a:p>
            <a:pPr lvl="1"/>
            <a:r>
              <a:rPr lang="en-US" dirty="0"/>
              <a:t>The nature and cost of the accommodation</a:t>
            </a:r>
          </a:p>
          <a:p>
            <a:pPr lvl="1"/>
            <a:r>
              <a:rPr lang="en-US" dirty="0"/>
              <a:t>The overall financial resources of </a:t>
            </a:r>
            <a:r>
              <a:rPr lang="en-US" dirty="0" smtClean="0"/>
              <a:t>the employer</a:t>
            </a:r>
            <a:endParaRPr lang="en-US" dirty="0"/>
          </a:p>
          <a:p>
            <a:pPr lvl="1"/>
            <a:r>
              <a:rPr lang="en-US" dirty="0"/>
              <a:t>The type of operations, including the composition, structure, and functions of the workforce</a:t>
            </a:r>
          </a:p>
          <a:p>
            <a:r>
              <a:rPr lang="en-US" dirty="0"/>
              <a:t>Undue hardship must be assessed in each case (there is no blanket rule), only after engaging in the interactive process</a:t>
            </a:r>
          </a:p>
        </p:txBody>
      </p:sp>
    </p:spTree>
    <p:extLst>
      <p:ext uri="{BB962C8B-B14F-4D97-AF65-F5344CB8AC3E}">
        <p14:creationId xmlns:p14="http://schemas.microsoft.com/office/powerpoint/2010/main" val="2990026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What About the “Direct Threat” Exception?</a:t>
            </a:r>
          </a:p>
        </p:txBody>
      </p:sp>
      <p:sp>
        <p:nvSpPr>
          <p:cNvPr id="3" name="Content Placeholder 2"/>
          <p:cNvSpPr>
            <a:spLocks noGrp="1"/>
          </p:cNvSpPr>
          <p:nvPr>
            <p:ph idx="1"/>
          </p:nvPr>
        </p:nvSpPr>
        <p:spPr>
          <a:xfrm>
            <a:off x="628650" y="1789765"/>
            <a:ext cx="7116856" cy="4171764"/>
          </a:xfrm>
        </p:spPr>
        <p:txBody>
          <a:bodyPr/>
          <a:lstStyle/>
          <a:p>
            <a:r>
              <a:rPr lang="en-US" dirty="0" smtClean="0"/>
              <a:t>An employer is not </a:t>
            </a:r>
            <a:r>
              <a:rPr lang="en-US" dirty="0"/>
              <a:t>required to accommodate employees who pose a “direct threat” at work</a:t>
            </a:r>
          </a:p>
          <a:p>
            <a:r>
              <a:rPr lang="en-US" dirty="0"/>
              <a:t>This exception only applies to situations in which there is direct medical evidence of the threat</a:t>
            </a:r>
          </a:p>
          <a:p>
            <a:r>
              <a:rPr lang="en-US" dirty="0"/>
              <a:t>There must be an “individualized, objective inquiry” based on the most recent medical knowledge</a:t>
            </a:r>
          </a:p>
          <a:p>
            <a:r>
              <a:rPr lang="en-US" dirty="0"/>
              <a:t>An employer may not raise health and safety as a defense without engaging in the interactive process</a:t>
            </a:r>
          </a:p>
        </p:txBody>
      </p:sp>
    </p:spTree>
    <p:extLst>
      <p:ext uri="{BB962C8B-B14F-4D97-AF65-F5344CB8AC3E}">
        <p14:creationId xmlns:p14="http://schemas.microsoft.com/office/powerpoint/2010/main" val="4126790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Jennifer Shaw	</a:t>
            </a:r>
          </a:p>
        </p:txBody>
      </p:sp>
      <p:sp>
        <p:nvSpPr>
          <p:cNvPr id="3" name="Text Placeholder 2"/>
          <p:cNvSpPr>
            <a:spLocks noGrp="1"/>
          </p:cNvSpPr>
          <p:nvPr>
            <p:ph type="body" idx="1"/>
          </p:nvPr>
        </p:nvSpPr>
        <p:spPr/>
        <p:txBody>
          <a:bodyPr>
            <a:normAutofit lnSpcReduction="10000"/>
          </a:bodyPr>
          <a:lstStyle/>
          <a:p>
            <a:pPr>
              <a:lnSpc>
                <a:spcPct val="110000"/>
              </a:lnSpc>
            </a:pPr>
            <a:r>
              <a:rPr lang="en-US" sz="1300" dirty="0"/>
              <a:t>Jennifer Shaw is the founder of Shaw Law Group.  A well-respected expert in employment law for more than 25 years, employers rely on Jennifer to provide practical advice and counsel on a broad range of employment law issues, including wage-hour compliance, reasonable accommodation/leaves of absence, and hiring/separation.  Named by Northern California Super Lawyers magazine as one of the top attorneys in California every year since 2009 and the recipient of numerous other awards, including the 2019 Sacramento Business Journal’s “Women Who Mean Business,” Jennifer is a frequent speaker on employment law topics, and a regular guest on local television and radio.  After receiving a Bachelor of Arts degree in economics with honors from the University of California, Santa Cruz, Jennifer graduated magna cum laude from the University of San Francisco School of Law, where she was the editor-in-chief of the law review.</a:t>
            </a:r>
          </a:p>
          <a:p>
            <a:endParaRPr lang="en-US" dirty="0"/>
          </a:p>
          <a:p>
            <a:endParaRPr lang="en-US" dirty="0"/>
          </a:p>
          <a:p>
            <a:endParaRPr lang="en-US"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20661" t="6673" r="22274" b="13487"/>
          <a:stretch/>
        </p:blipFill>
        <p:spPr bwMode="auto">
          <a:xfrm>
            <a:off x="5274918" y="1089480"/>
            <a:ext cx="1748118" cy="24549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1224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About </a:t>
            </a:r>
            <a:r>
              <a:rPr lang="en-US" dirty="0" smtClean="0"/>
              <a:t>the </a:t>
            </a:r>
            <a:r>
              <a:rPr lang="en-US" dirty="0"/>
              <a:t>“Direct Threat” Exception? (cont.)</a:t>
            </a:r>
          </a:p>
        </p:txBody>
      </p:sp>
      <p:sp>
        <p:nvSpPr>
          <p:cNvPr id="5" name="Content Placeholder 4"/>
          <p:cNvSpPr>
            <a:spLocks noGrp="1"/>
          </p:cNvSpPr>
          <p:nvPr>
            <p:ph idx="1"/>
          </p:nvPr>
        </p:nvSpPr>
        <p:spPr/>
        <p:txBody>
          <a:bodyPr/>
          <a:lstStyle/>
          <a:p>
            <a:pPr lvl="1">
              <a:buFont typeface="Arial" panose="020B0604020202020204" pitchFamily="34" charset="0"/>
              <a:buChar char="-"/>
            </a:pPr>
            <a:r>
              <a:rPr lang="en-US" dirty="0"/>
              <a:t>Employer need not rely on the information provided by employee’s healthcare provider, and may require employee to undergo a “fitness-for-duty” examination if “job-related and consistent with business necessity”</a:t>
            </a:r>
          </a:p>
          <a:p>
            <a:pPr lvl="0"/>
            <a:r>
              <a:rPr lang="en-US" dirty="0"/>
              <a:t>Employer may not raise direct threat as a defense without engaging in the interactive process</a:t>
            </a:r>
          </a:p>
        </p:txBody>
      </p:sp>
    </p:spTree>
    <p:extLst>
      <p:ext uri="{BB962C8B-B14F-4D97-AF65-F5344CB8AC3E}">
        <p14:creationId xmlns:p14="http://schemas.microsoft.com/office/powerpoint/2010/main" val="479844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Does Leave Have to Do With Reasonable Accommodation?</a:t>
            </a:r>
          </a:p>
        </p:txBody>
      </p:sp>
      <p:sp>
        <p:nvSpPr>
          <p:cNvPr id="5" name="Content Placeholder 4"/>
          <p:cNvSpPr>
            <a:spLocks noGrp="1"/>
          </p:cNvSpPr>
          <p:nvPr>
            <p:ph idx="1"/>
          </p:nvPr>
        </p:nvSpPr>
        <p:spPr/>
        <p:txBody>
          <a:bodyPr/>
          <a:lstStyle/>
          <a:p>
            <a:r>
              <a:rPr lang="en-US" dirty="0" smtClean="0"/>
              <a:t>Leave </a:t>
            </a:r>
            <a:r>
              <a:rPr lang="en-US" dirty="0"/>
              <a:t>is one potential reasonable accommodation</a:t>
            </a:r>
          </a:p>
          <a:p>
            <a:r>
              <a:rPr lang="en-US" dirty="0"/>
              <a:t>It doesn’t matter if employee has already taken FMLA/CFRA leave (but always consider statutory leave </a:t>
            </a:r>
            <a:r>
              <a:rPr lang="en-US" u="sng" dirty="0"/>
              <a:t>before</a:t>
            </a:r>
            <a:r>
              <a:rPr lang="en-US" dirty="0"/>
              <a:t> granting leave as an accommodation)</a:t>
            </a:r>
          </a:p>
        </p:txBody>
      </p:sp>
    </p:spTree>
    <p:extLst>
      <p:ext uri="{BB962C8B-B14F-4D97-AF65-F5344CB8AC3E}">
        <p14:creationId xmlns:p14="http://schemas.microsoft.com/office/powerpoint/2010/main" val="3761747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Leave as a Reasonable Accommodation</a:t>
            </a:r>
          </a:p>
        </p:txBody>
      </p:sp>
      <p:sp>
        <p:nvSpPr>
          <p:cNvPr id="3" name="Content Placeholder 2"/>
          <p:cNvSpPr>
            <a:spLocks noGrp="1"/>
          </p:cNvSpPr>
          <p:nvPr>
            <p:ph idx="1"/>
          </p:nvPr>
        </p:nvSpPr>
        <p:spPr/>
        <p:txBody>
          <a:bodyPr/>
          <a:lstStyle/>
          <a:p>
            <a:pPr marL="0" indent="0" algn="ctr">
              <a:buNone/>
            </a:pPr>
            <a:r>
              <a:rPr lang="en-US" i="1" dirty="0"/>
              <a:t>“When the employee cannot presently perform the essential functions of the job, or otherwise needs time away from the job for treatment and recovery, holding a job open for an employee on a leave of absence or extending a leave provided by the CFRA, the FMLA, other leave laws, or an employer’s leave plan may be a reasonable accommodation provided that the leave is likely to be effective in allowing the employee to return to work at the end of the leave, with or without further reasonable accommodation, and does not create an undue hardship for the employer.”  </a:t>
            </a:r>
          </a:p>
          <a:p>
            <a:pPr marL="0" indent="0">
              <a:buNone/>
            </a:pPr>
            <a:r>
              <a:rPr lang="en-US" dirty="0"/>
              <a:t>(2 C.C.R. § 11068</a:t>
            </a:r>
            <a:r>
              <a:rPr lang="en-US" dirty="0" smtClean="0"/>
              <a:t>)</a:t>
            </a:r>
            <a:endParaRPr lang="en-US" dirty="0"/>
          </a:p>
        </p:txBody>
      </p:sp>
    </p:spTree>
    <p:extLst>
      <p:ext uri="{BB962C8B-B14F-4D97-AF65-F5344CB8AC3E}">
        <p14:creationId xmlns:p14="http://schemas.microsoft.com/office/powerpoint/2010/main" val="3566849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Leave as a Reasonable Accommodation (cont.)</a:t>
            </a:r>
          </a:p>
        </p:txBody>
      </p:sp>
      <p:sp>
        <p:nvSpPr>
          <p:cNvPr id="3" name="Content Placeholder 2"/>
          <p:cNvSpPr>
            <a:spLocks noGrp="1"/>
          </p:cNvSpPr>
          <p:nvPr>
            <p:ph idx="1"/>
          </p:nvPr>
        </p:nvSpPr>
        <p:spPr/>
        <p:txBody>
          <a:bodyPr/>
          <a:lstStyle/>
          <a:p>
            <a:r>
              <a:rPr lang="en-US" i="1" dirty="0"/>
              <a:t>“An employer, however, is not required to provide an indefinite leave of absence as a reasonable accommodation.</a:t>
            </a:r>
            <a:r>
              <a:rPr lang="en-US" dirty="0"/>
              <a:t>” (2 C.C.R. § 11068)</a:t>
            </a:r>
          </a:p>
          <a:p>
            <a:r>
              <a:rPr lang="en-US" dirty="0"/>
              <a:t>The leave must be “effective” at returning employee to work (with or without additional accommodations)</a:t>
            </a:r>
          </a:p>
          <a:p>
            <a:pPr lvl="0"/>
            <a:r>
              <a:rPr lang="en-US" dirty="0"/>
              <a:t>Employer may not require employee to take leave when employee can continue working with an alternative </a:t>
            </a:r>
            <a:r>
              <a:rPr lang="en-US" dirty="0" smtClean="0"/>
              <a:t>accommodation</a:t>
            </a:r>
            <a:endParaRPr lang="en-US" dirty="0"/>
          </a:p>
        </p:txBody>
      </p:sp>
    </p:spTree>
    <p:extLst>
      <p:ext uri="{BB962C8B-B14F-4D97-AF65-F5344CB8AC3E}">
        <p14:creationId xmlns:p14="http://schemas.microsoft.com/office/powerpoint/2010/main" val="1097286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Leave as a Reasonable Accommodation (cont.)</a:t>
            </a:r>
          </a:p>
        </p:txBody>
      </p:sp>
      <p:sp>
        <p:nvSpPr>
          <p:cNvPr id="3" name="Content Placeholder 2"/>
          <p:cNvSpPr>
            <a:spLocks noGrp="1"/>
          </p:cNvSpPr>
          <p:nvPr>
            <p:ph idx="1"/>
          </p:nvPr>
        </p:nvSpPr>
        <p:spPr/>
        <p:txBody>
          <a:bodyPr/>
          <a:lstStyle/>
          <a:p>
            <a:pPr lvl="0"/>
            <a:r>
              <a:rPr lang="en-US" dirty="0"/>
              <a:t>Must evaluate on a case-by-case analysis</a:t>
            </a:r>
          </a:p>
          <a:p>
            <a:pPr lvl="0"/>
            <a:r>
              <a:rPr lang="en-US" dirty="0"/>
              <a:t>Leave “caps” are </a:t>
            </a:r>
            <a:r>
              <a:rPr lang="en-US" dirty="0" smtClean="0"/>
              <a:t>unlawful</a:t>
            </a:r>
            <a:endParaRPr lang="en-US" dirty="0"/>
          </a:p>
        </p:txBody>
      </p:sp>
    </p:spTree>
    <p:extLst>
      <p:ext uri="{BB962C8B-B14F-4D97-AF65-F5344CB8AC3E}">
        <p14:creationId xmlns:p14="http://schemas.microsoft.com/office/powerpoint/2010/main" val="665480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Wage Replacement Benefits During </a:t>
            </a:r>
            <a:r>
              <a:rPr lang="en-US" dirty="0" smtClean="0"/>
              <a:t>Leave</a:t>
            </a:r>
            <a:endParaRPr lang="en-US" dirty="0"/>
          </a:p>
        </p:txBody>
      </p:sp>
      <p:sp>
        <p:nvSpPr>
          <p:cNvPr id="3" name="Content Placeholder 2"/>
          <p:cNvSpPr>
            <a:spLocks noGrp="1"/>
          </p:cNvSpPr>
          <p:nvPr>
            <p:ph idx="1"/>
          </p:nvPr>
        </p:nvSpPr>
        <p:spPr/>
        <p:txBody>
          <a:bodyPr/>
          <a:lstStyle/>
          <a:p>
            <a:r>
              <a:rPr lang="en-US" dirty="0"/>
              <a:t>Employer-provided paid time off</a:t>
            </a:r>
          </a:p>
          <a:p>
            <a:pPr lvl="1"/>
            <a:r>
              <a:rPr lang="en-US" dirty="0"/>
              <a:t>Employer may require or employee may elect to use</a:t>
            </a:r>
          </a:p>
          <a:p>
            <a:pPr lvl="1"/>
            <a:r>
              <a:rPr lang="en-US" dirty="0"/>
              <a:t>If employee receives other wage replacement benefits, do not require use of time off </a:t>
            </a:r>
          </a:p>
          <a:p>
            <a:r>
              <a:rPr lang="en-US" dirty="0"/>
              <a:t>California Healthy Workplaces, Healthy Families Act sick leave (“PSL”)</a:t>
            </a:r>
          </a:p>
          <a:p>
            <a:pPr lvl="1"/>
            <a:r>
              <a:rPr lang="en-US" dirty="0"/>
              <a:t>Never require employees to use </a:t>
            </a:r>
            <a:r>
              <a:rPr lang="en-US" dirty="0" smtClean="0"/>
              <a:t>PSL</a:t>
            </a:r>
            <a:endParaRPr lang="en-US" dirty="0"/>
          </a:p>
        </p:txBody>
      </p:sp>
    </p:spTree>
    <p:extLst>
      <p:ext uri="{BB962C8B-B14F-4D97-AF65-F5344CB8AC3E}">
        <p14:creationId xmlns:p14="http://schemas.microsoft.com/office/powerpoint/2010/main" val="153117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Wage Replacement Benefits During </a:t>
            </a:r>
            <a:r>
              <a:rPr lang="en-US" dirty="0" smtClean="0"/>
              <a:t>Leave (cont.)</a:t>
            </a:r>
            <a:endParaRPr lang="en-US" dirty="0"/>
          </a:p>
        </p:txBody>
      </p:sp>
      <p:sp>
        <p:nvSpPr>
          <p:cNvPr id="3" name="Content Placeholder 2"/>
          <p:cNvSpPr>
            <a:spLocks noGrp="1"/>
          </p:cNvSpPr>
          <p:nvPr>
            <p:ph idx="1"/>
          </p:nvPr>
        </p:nvSpPr>
        <p:spPr/>
        <p:txBody>
          <a:bodyPr/>
          <a:lstStyle/>
          <a:p>
            <a:r>
              <a:rPr lang="en-US" dirty="0"/>
              <a:t>Workers’ compensation benefits</a:t>
            </a:r>
          </a:p>
          <a:p>
            <a:r>
              <a:rPr lang="en-US" dirty="0"/>
              <a:t>State Disability Insurance (“SDI”)/ Nonindustrial Disability Insurance (“NDI”) (don’t forget to coordinate!) </a:t>
            </a:r>
          </a:p>
        </p:txBody>
      </p:sp>
    </p:spTree>
    <p:extLst>
      <p:ext uri="{BB962C8B-B14F-4D97-AF65-F5344CB8AC3E}">
        <p14:creationId xmlns:p14="http://schemas.microsoft.com/office/powerpoint/2010/main" val="2309779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203" y="1476534"/>
            <a:ext cx="6809109" cy="2263616"/>
          </a:xfrm>
        </p:spPr>
        <p:txBody>
          <a:bodyPr>
            <a:normAutofit/>
          </a:bodyPr>
          <a:lstStyle/>
          <a:p>
            <a:r>
              <a:rPr lang="en-US" dirty="0"/>
              <a:t>The </a:t>
            </a:r>
            <a:r>
              <a:rPr lang="en-US" dirty="0" smtClean="0"/>
              <a:t>Administration </a:t>
            </a:r>
            <a:r>
              <a:rPr lang="en-US" dirty="0"/>
              <a:t>Process</a:t>
            </a:r>
          </a:p>
        </p:txBody>
      </p:sp>
    </p:spTree>
    <p:extLst>
      <p:ext uri="{BB962C8B-B14F-4D97-AF65-F5344CB8AC3E}">
        <p14:creationId xmlns:p14="http://schemas.microsoft.com/office/powerpoint/2010/main" val="1686353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Accommodation Request</a:t>
            </a:r>
          </a:p>
        </p:txBody>
      </p:sp>
      <p:sp>
        <p:nvSpPr>
          <p:cNvPr id="3" name="Content Placeholder 2"/>
          <p:cNvSpPr>
            <a:spLocks noGrp="1"/>
          </p:cNvSpPr>
          <p:nvPr>
            <p:ph idx="1"/>
          </p:nvPr>
        </p:nvSpPr>
        <p:spPr/>
        <p:txBody>
          <a:bodyPr/>
          <a:lstStyle/>
          <a:p>
            <a:r>
              <a:rPr lang="en-US" dirty="0"/>
              <a:t>Applicant or employee requests a reasonable accommodation, specifically or by reference to limitations in performing job functions (no “magic words” are required)</a:t>
            </a:r>
          </a:p>
          <a:p>
            <a:pPr lvl="0"/>
            <a:r>
              <a:rPr lang="en-US" dirty="0"/>
              <a:t>Employer knows, reasonably should know, or learns that a reasonable accommodation may be required, such as:</a:t>
            </a:r>
          </a:p>
          <a:p>
            <a:pPr lvl="1"/>
            <a:r>
              <a:rPr lang="en-US" dirty="0"/>
              <a:t>Employee may provide notice at the conclusion of FMLA/CFRA leave that they are still unable to work due to their serious health condition (which may then qualify as a “disability</a:t>
            </a:r>
            <a:r>
              <a:rPr lang="en-US" dirty="0" smtClean="0"/>
              <a:t>”)</a:t>
            </a:r>
            <a:endParaRPr lang="en-US" dirty="0"/>
          </a:p>
        </p:txBody>
      </p:sp>
    </p:spTree>
    <p:extLst>
      <p:ext uri="{BB962C8B-B14F-4D97-AF65-F5344CB8AC3E}">
        <p14:creationId xmlns:p14="http://schemas.microsoft.com/office/powerpoint/2010/main" val="4144744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Accommodation </a:t>
            </a:r>
            <a:r>
              <a:rPr lang="en-US" dirty="0" smtClean="0"/>
              <a:t>Request (cont.)</a:t>
            </a:r>
            <a:endParaRPr lang="en-US" dirty="0"/>
          </a:p>
        </p:txBody>
      </p:sp>
      <p:sp>
        <p:nvSpPr>
          <p:cNvPr id="3" name="Content Placeholder 2"/>
          <p:cNvSpPr>
            <a:spLocks noGrp="1"/>
          </p:cNvSpPr>
          <p:nvPr>
            <p:ph idx="1"/>
          </p:nvPr>
        </p:nvSpPr>
        <p:spPr/>
        <p:txBody>
          <a:bodyPr/>
          <a:lstStyle/>
          <a:p>
            <a:pPr lvl="1"/>
            <a:r>
              <a:rPr lang="en-US" dirty="0"/>
              <a:t>Employer learns of the need for a reasonable accommodation from a third party</a:t>
            </a:r>
          </a:p>
          <a:p>
            <a:pPr lvl="1"/>
            <a:r>
              <a:rPr lang="en-US" dirty="0">
                <a:ea typeface="Segoe UI Historic" panose="020B0502040204020203" pitchFamily="34" charset="0"/>
              </a:rPr>
              <a:t>Management observes barriers or limitations to employee’s </a:t>
            </a:r>
            <a:r>
              <a:rPr lang="en-US" dirty="0" smtClean="0">
                <a:ea typeface="Segoe UI Historic" panose="020B0502040204020203" pitchFamily="34" charset="0"/>
              </a:rPr>
              <a:t>performance</a:t>
            </a:r>
            <a:endParaRPr lang="en-US" dirty="0">
              <a:ea typeface="Segoe UI Historic" panose="020B0502040204020203" pitchFamily="34" charset="0"/>
            </a:endParaRPr>
          </a:p>
        </p:txBody>
      </p:sp>
    </p:spTree>
    <p:extLst>
      <p:ext uri="{BB962C8B-B14F-4D97-AF65-F5344CB8AC3E}">
        <p14:creationId xmlns:p14="http://schemas.microsoft.com/office/powerpoint/2010/main" val="445761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Disclaimer</a:t>
            </a:r>
            <a:endParaRPr lang="en-US" sz="3150" dirty="0"/>
          </a:p>
        </p:txBody>
      </p:sp>
      <p:sp>
        <p:nvSpPr>
          <p:cNvPr id="5" name="Content Placeholder 4"/>
          <p:cNvSpPr>
            <a:spLocks noGrp="1"/>
          </p:cNvSpPr>
          <p:nvPr>
            <p:ph idx="1"/>
          </p:nvPr>
        </p:nvSpPr>
        <p:spPr>
          <a:xfrm>
            <a:off x="628650" y="1825625"/>
            <a:ext cx="6973421" cy="3958492"/>
          </a:xfrm>
        </p:spPr>
        <p:txBody>
          <a:bodyPr>
            <a:normAutofit/>
          </a:bodyPr>
          <a:lstStyle/>
          <a:p>
            <a:r>
              <a:rPr lang="en-US" dirty="0"/>
              <a:t>This program is intended to be a general overview, and should not be considered legal advice regarding your specific situation</a:t>
            </a:r>
          </a:p>
          <a:p>
            <a:r>
              <a:rPr lang="en-US" dirty="0"/>
              <a:t>Consult with your regular employment law counsel before making any changes to your practices</a:t>
            </a:r>
          </a:p>
        </p:txBody>
      </p:sp>
    </p:spTree>
    <p:extLst>
      <p:ext uri="{BB962C8B-B14F-4D97-AF65-F5344CB8AC3E}">
        <p14:creationId xmlns:p14="http://schemas.microsoft.com/office/powerpoint/2010/main" val="474869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The “Interactive Process”</a:t>
            </a:r>
          </a:p>
        </p:txBody>
      </p:sp>
      <p:sp>
        <p:nvSpPr>
          <p:cNvPr id="3" name="Content Placeholder 2"/>
          <p:cNvSpPr>
            <a:spLocks noGrp="1"/>
          </p:cNvSpPr>
          <p:nvPr>
            <p:ph idx="1"/>
          </p:nvPr>
        </p:nvSpPr>
        <p:spPr/>
        <p:txBody>
          <a:bodyPr/>
          <a:lstStyle/>
          <a:p>
            <a:r>
              <a:rPr lang="en-US" dirty="0"/>
              <a:t>Employers should not make decisions about reasonable accommodations without engaging in the “interactive process”</a:t>
            </a:r>
          </a:p>
          <a:p>
            <a:r>
              <a:rPr lang="en-US" dirty="0"/>
              <a:t>The interactive process is a </a:t>
            </a:r>
            <a:r>
              <a:rPr lang="en-US" u="sng" dirty="0"/>
              <a:t>collaborative effort</a:t>
            </a:r>
            <a:r>
              <a:rPr lang="en-US" dirty="0"/>
              <a:t> to determine what accommodations, if any, are appropriate</a:t>
            </a:r>
          </a:p>
          <a:p>
            <a:r>
              <a:rPr lang="en-US" dirty="0"/>
              <a:t>“Interactive” means talking to the individual </a:t>
            </a:r>
          </a:p>
          <a:p>
            <a:pPr lvl="1">
              <a:buFont typeface="Arial" panose="020B0604020202020204" pitchFamily="34" charset="0"/>
              <a:buChar char="-"/>
            </a:pPr>
            <a:r>
              <a:rPr lang="en-US" u="sng" dirty="0"/>
              <a:t>Do not</a:t>
            </a:r>
            <a:r>
              <a:rPr lang="en-US" dirty="0"/>
              <a:t> substitute written communications for conversations</a:t>
            </a:r>
          </a:p>
          <a:p>
            <a:pPr lvl="1">
              <a:buFont typeface="Arial" panose="020B0604020202020204" pitchFamily="34" charset="0"/>
              <a:buChar char="-"/>
            </a:pPr>
            <a:r>
              <a:rPr lang="en-US" dirty="0"/>
              <a:t>Use written communications to </a:t>
            </a:r>
            <a:r>
              <a:rPr lang="en-US" u="sng" dirty="0"/>
              <a:t>confirm</a:t>
            </a:r>
            <a:r>
              <a:rPr lang="en-US" dirty="0"/>
              <a:t> </a:t>
            </a:r>
            <a:r>
              <a:rPr lang="en-US" dirty="0" smtClean="0"/>
              <a:t>conversations</a:t>
            </a:r>
            <a:endParaRPr lang="en-US" dirty="0"/>
          </a:p>
        </p:txBody>
      </p:sp>
    </p:spTree>
    <p:extLst>
      <p:ext uri="{BB962C8B-B14F-4D97-AF65-F5344CB8AC3E}">
        <p14:creationId xmlns:p14="http://schemas.microsoft.com/office/powerpoint/2010/main" val="2530965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The “Interactive Process</a:t>
            </a:r>
            <a:r>
              <a:rPr lang="en-US" dirty="0" smtClean="0"/>
              <a:t>” (cont.)</a:t>
            </a:r>
            <a:endParaRPr lang="en-US" dirty="0"/>
          </a:p>
        </p:txBody>
      </p:sp>
      <p:sp>
        <p:nvSpPr>
          <p:cNvPr id="3" name="Content Placeholder 2"/>
          <p:cNvSpPr>
            <a:spLocks noGrp="1"/>
          </p:cNvSpPr>
          <p:nvPr>
            <p:ph idx="1"/>
          </p:nvPr>
        </p:nvSpPr>
        <p:spPr/>
        <p:txBody>
          <a:bodyPr/>
          <a:lstStyle/>
          <a:p>
            <a:pPr lvl="0"/>
            <a:r>
              <a:rPr lang="en-US" dirty="0"/>
              <a:t>No specific timeline </a:t>
            </a:r>
          </a:p>
          <a:p>
            <a:pPr lvl="1">
              <a:buFont typeface="Arial" panose="020B0604020202020204" pitchFamily="34" charset="0"/>
              <a:buChar char="-"/>
            </a:pPr>
            <a:r>
              <a:rPr lang="en-US" dirty="0"/>
              <a:t>Be “reasonable”</a:t>
            </a:r>
          </a:p>
          <a:p>
            <a:pPr lvl="1">
              <a:buFont typeface="Arial" panose="020B0604020202020204" pitchFamily="34" charset="0"/>
              <a:buChar char="-"/>
            </a:pPr>
            <a:r>
              <a:rPr lang="en-US" dirty="0"/>
              <a:t>In certain circumstances, employer may need to provide accommodation, obtain documentation, and then </a:t>
            </a:r>
            <a:r>
              <a:rPr lang="en-US" dirty="0" smtClean="0"/>
              <a:t>reevaluate</a:t>
            </a:r>
            <a:endParaRPr lang="en-US" dirty="0"/>
          </a:p>
        </p:txBody>
      </p:sp>
    </p:spTree>
    <p:extLst>
      <p:ext uri="{BB962C8B-B14F-4D97-AF65-F5344CB8AC3E}">
        <p14:creationId xmlns:p14="http://schemas.microsoft.com/office/powerpoint/2010/main" val="581897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Request Documentation, if </a:t>
            </a:r>
            <a:r>
              <a:rPr lang="en-US" dirty="0" smtClean="0"/>
              <a:t>Necessary</a:t>
            </a:r>
            <a:endParaRPr lang="en-US" dirty="0"/>
          </a:p>
        </p:txBody>
      </p:sp>
      <p:sp>
        <p:nvSpPr>
          <p:cNvPr id="3" name="Content Placeholder 2"/>
          <p:cNvSpPr>
            <a:spLocks noGrp="1"/>
          </p:cNvSpPr>
          <p:nvPr>
            <p:ph idx="1"/>
          </p:nvPr>
        </p:nvSpPr>
        <p:spPr/>
        <p:txBody>
          <a:bodyPr/>
          <a:lstStyle/>
          <a:p>
            <a:r>
              <a:rPr lang="en-US" dirty="0"/>
              <a:t>Employer may ask employee to provide documentation from their healthcare provider </a:t>
            </a:r>
            <a:r>
              <a:rPr lang="en-US" u="sng" dirty="0"/>
              <a:t>if</a:t>
            </a:r>
            <a:r>
              <a:rPr lang="en-US" dirty="0"/>
              <a:t> additional information is needed to analyze the request</a:t>
            </a:r>
          </a:p>
          <a:p>
            <a:r>
              <a:rPr lang="en-US" dirty="0"/>
              <a:t>Do not require a particular form if you already have sufficient information to identify employee is disabled </a:t>
            </a:r>
            <a:r>
              <a:rPr lang="en-US" u="sng" dirty="0"/>
              <a:t>and</a:t>
            </a:r>
            <a:r>
              <a:rPr lang="en-US" dirty="0"/>
              <a:t> the appropriate accommodation(s)</a:t>
            </a:r>
          </a:p>
          <a:p>
            <a:r>
              <a:rPr lang="en-US" dirty="0"/>
              <a:t>The information from the healthcare provider informs the discussion; it </a:t>
            </a:r>
            <a:r>
              <a:rPr lang="en-US" u="sng" dirty="0"/>
              <a:t>does not</a:t>
            </a:r>
            <a:r>
              <a:rPr lang="en-US" dirty="0"/>
              <a:t> relieve either party from the obligation to engage in the interactive </a:t>
            </a:r>
            <a:r>
              <a:rPr lang="en-US" dirty="0" smtClean="0"/>
              <a:t>process</a:t>
            </a:r>
            <a:endParaRPr lang="en-US" dirty="0"/>
          </a:p>
        </p:txBody>
      </p:sp>
    </p:spTree>
    <p:extLst>
      <p:ext uri="{BB962C8B-B14F-4D97-AF65-F5344CB8AC3E}">
        <p14:creationId xmlns:p14="http://schemas.microsoft.com/office/powerpoint/2010/main" val="3693724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Request Documentation, if </a:t>
            </a:r>
            <a:r>
              <a:rPr lang="en-US" dirty="0" smtClean="0"/>
              <a:t>Necessary (cont.)</a:t>
            </a:r>
            <a:endParaRPr lang="en-US" dirty="0"/>
          </a:p>
        </p:txBody>
      </p:sp>
      <p:sp>
        <p:nvSpPr>
          <p:cNvPr id="3" name="Content Placeholder 2"/>
          <p:cNvSpPr>
            <a:spLocks noGrp="1"/>
          </p:cNvSpPr>
          <p:nvPr>
            <p:ph idx="1"/>
          </p:nvPr>
        </p:nvSpPr>
        <p:spPr/>
        <p:txBody>
          <a:bodyPr/>
          <a:lstStyle/>
          <a:p>
            <a:pPr marL="342900" lvl="1">
              <a:buFont typeface="Arial" panose="020B0604020202020204" pitchFamily="34" charset="0"/>
              <a:buChar char="•"/>
            </a:pPr>
            <a:r>
              <a:rPr lang="en-US" dirty="0"/>
              <a:t>If appropriate, employer may request:</a:t>
            </a:r>
          </a:p>
          <a:p>
            <a:pPr marL="685800" lvl="2">
              <a:buSzPct val="100000"/>
              <a:buFont typeface="Segoe UI" panose="020B0502040204020203" pitchFamily="34" charset="0"/>
              <a:buChar char="­"/>
            </a:pPr>
            <a:r>
              <a:rPr lang="en-US" dirty="0"/>
              <a:t>Name and credentials of the healthcare provider</a:t>
            </a:r>
          </a:p>
          <a:p>
            <a:pPr marL="685800" lvl="2">
              <a:buSzPct val="100000"/>
              <a:buFont typeface="Segoe UI" panose="020B0502040204020203" pitchFamily="34" charset="0"/>
              <a:buChar char="­"/>
            </a:pPr>
            <a:r>
              <a:rPr lang="en-US" dirty="0"/>
              <a:t>Confirmation of the disability</a:t>
            </a:r>
          </a:p>
          <a:p>
            <a:pPr marL="685800" lvl="2">
              <a:buSzPct val="100000"/>
              <a:buFont typeface="Segoe UI" panose="020B0502040204020203" pitchFamily="34" charset="0"/>
              <a:buChar char="­"/>
            </a:pPr>
            <a:r>
              <a:rPr lang="en-US" dirty="0"/>
              <a:t>Description of why accommodation is needed (</a:t>
            </a:r>
            <a:r>
              <a:rPr lang="en-US" u="sng" dirty="0"/>
              <a:t>i.e.</a:t>
            </a:r>
            <a:r>
              <a:rPr lang="en-US" dirty="0"/>
              <a:t>, what essential functions is employee unable to perform without accommodation, and how will the accommodation(s) allow the employee to perform those functions</a:t>
            </a:r>
            <a:r>
              <a:rPr lang="en-US" dirty="0" smtClean="0"/>
              <a:t>?)</a:t>
            </a:r>
            <a:endParaRPr lang="en-US" dirty="0"/>
          </a:p>
        </p:txBody>
      </p:sp>
    </p:spTree>
    <p:extLst>
      <p:ext uri="{BB962C8B-B14F-4D97-AF65-F5344CB8AC3E}">
        <p14:creationId xmlns:p14="http://schemas.microsoft.com/office/powerpoint/2010/main" val="2168439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Select a Reasonable Accommodation, if Possible</a:t>
            </a:r>
          </a:p>
        </p:txBody>
      </p:sp>
      <p:sp>
        <p:nvSpPr>
          <p:cNvPr id="3" name="Content Placeholder 2"/>
          <p:cNvSpPr>
            <a:spLocks noGrp="1"/>
          </p:cNvSpPr>
          <p:nvPr>
            <p:ph idx="1"/>
          </p:nvPr>
        </p:nvSpPr>
        <p:spPr/>
        <p:txBody>
          <a:bodyPr/>
          <a:lstStyle/>
          <a:p>
            <a:r>
              <a:rPr lang="en-US" dirty="0"/>
              <a:t>Employer has ultimate discretion to choose among effective accommodations, but it must consider </a:t>
            </a:r>
            <a:r>
              <a:rPr lang="en-US" u="sng" dirty="0"/>
              <a:t>all</a:t>
            </a:r>
            <a:r>
              <a:rPr lang="en-US" dirty="0"/>
              <a:t> reasonable accommodations </a:t>
            </a:r>
            <a:r>
              <a:rPr lang="en-US" u="sng" dirty="0"/>
              <a:t>and</a:t>
            </a:r>
            <a:r>
              <a:rPr lang="en-US" dirty="0"/>
              <a:t> employee’s preference</a:t>
            </a:r>
          </a:p>
          <a:p>
            <a:pPr lvl="0"/>
            <a:r>
              <a:rPr lang="en-US" dirty="0"/>
              <a:t>Employer may choose less expensive accommodation or one that is most appropriate from employer’s perspective, so long as the accommodation is </a:t>
            </a:r>
            <a:r>
              <a:rPr lang="en-US" u="sng" dirty="0" smtClean="0"/>
              <a:t>effective</a:t>
            </a:r>
            <a:endParaRPr lang="en-US" u="sng" dirty="0"/>
          </a:p>
        </p:txBody>
      </p:sp>
    </p:spTree>
    <p:extLst>
      <p:ext uri="{BB962C8B-B14F-4D97-AF65-F5344CB8AC3E}">
        <p14:creationId xmlns:p14="http://schemas.microsoft.com/office/powerpoint/2010/main" val="3290378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Select a Reasonable Accommodation, if </a:t>
            </a:r>
            <a:r>
              <a:rPr lang="en-US" dirty="0" smtClean="0"/>
              <a:t>Possible (cont.)</a:t>
            </a:r>
            <a:endParaRPr lang="en-US" dirty="0"/>
          </a:p>
        </p:txBody>
      </p:sp>
      <p:sp>
        <p:nvSpPr>
          <p:cNvPr id="3" name="Content Placeholder 2"/>
          <p:cNvSpPr>
            <a:spLocks noGrp="1"/>
          </p:cNvSpPr>
          <p:nvPr>
            <p:ph idx="1"/>
          </p:nvPr>
        </p:nvSpPr>
        <p:spPr/>
        <p:txBody>
          <a:bodyPr/>
          <a:lstStyle/>
          <a:p>
            <a:r>
              <a:rPr lang="en-US" dirty="0"/>
              <a:t>Employer should not deny a desired accommodation without documenting a good reason for doing so</a:t>
            </a:r>
          </a:p>
          <a:p>
            <a:pPr lvl="0"/>
            <a:r>
              <a:rPr lang="en-US" dirty="0"/>
              <a:t>Employee may reject an effective accommodation, but then may be unable to perform the essential functions of the job; employer must then continue the interactive </a:t>
            </a:r>
            <a:r>
              <a:rPr lang="en-US" dirty="0" smtClean="0"/>
              <a:t>process</a:t>
            </a:r>
            <a:endParaRPr lang="en-US" dirty="0"/>
          </a:p>
        </p:txBody>
      </p:sp>
    </p:spTree>
    <p:extLst>
      <p:ext uri="{BB962C8B-B14F-4D97-AF65-F5344CB8AC3E}">
        <p14:creationId xmlns:p14="http://schemas.microsoft.com/office/powerpoint/2010/main" val="1922298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Most Important Thing to Remember…</a:t>
            </a:r>
          </a:p>
        </p:txBody>
      </p:sp>
      <p:sp>
        <p:nvSpPr>
          <p:cNvPr id="3" name="Content Placeholder 2"/>
          <p:cNvSpPr>
            <a:spLocks noGrp="1"/>
          </p:cNvSpPr>
          <p:nvPr>
            <p:ph idx="1"/>
          </p:nvPr>
        </p:nvSpPr>
        <p:spPr/>
        <p:txBody>
          <a:bodyPr/>
          <a:lstStyle/>
          <a:p>
            <a:r>
              <a:rPr lang="en-US" dirty="0"/>
              <a:t>Treat the applicant of employee like they are your favorite person in the world</a:t>
            </a:r>
          </a:p>
          <a:p>
            <a:r>
              <a:rPr lang="en-US" dirty="0"/>
              <a:t>Do not allow anyone’s personal feelings about the applicant or employee cloud your judgment about what constitutes a reasonable </a:t>
            </a:r>
            <a:r>
              <a:rPr lang="en-US" dirty="0" smtClean="0"/>
              <a:t>accommodation</a:t>
            </a:r>
            <a:endParaRPr lang="en-US" dirty="0"/>
          </a:p>
        </p:txBody>
      </p:sp>
    </p:spTree>
    <p:extLst>
      <p:ext uri="{BB962C8B-B14F-4D97-AF65-F5344CB8AC3E}">
        <p14:creationId xmlns:p14="http://schemas.microsoft.com/office/powerpoint/2010/main" val="104541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072032" cy="1325563"/>
          </a:xfrm>
        </p:spPr>
        <p:txBody>
          <a:bodyPr>
            <a:normAutofit/>
          </a:bodyPr>
          <a:lstStyle/>
          <a:p>
            <a:r>
              <a:rPr lang="en-US" b="1" dirty="0">
                <a:effectLst>
                  <a:glow>
                    <a:srgbClr val="000000"/>
                  </a:glow>
                  <a:outerShdw sx="0" sy="0">
                    <a:srgbClr val="000000"/>
                  </a:outerShdw>
                  <a:reflection stA="0" endPos="0" fadeDir="0" sx="0" sy="0"/>
                </a:effectLst>
              </a:rPr>
              <a:t>“Workplace Wake-Up With Jen” Podcast</a:t>
            </a:r>
            <a:endParaRPr lang="en-US" sz="3400" dirty="0"/>
          </a:p>
        </p:txBody>
      </p:sp>
      <p:sp>
        <p:nvSpPr>
          <p:cNvPr id="3" name="Content Placeholder 2"/>
          <p:cNvSpPr>
            <a:spLocks noGrp="1"/>
          </p:cNvSpPr>
          <p:nvPr>
            <p:ph idx="1"/>
          </p:nvPr>
        </p:nvSpPr>
        <p:spPr>
          <a:xfrm>
            <a:off x="628650" y="1789765"/>
            <a:ext cx="7107891" cy="3958492"/>
          </a:xfrm>
        </p:spPr>
        <p:txBody>
          <a:bodyPr/>
          <a:lstStyle/>
          <a:p>
            <a:pPr lvl="0"/>
            <a:r>
              <a:rPr lang="en-US" dirty="0"/>
              <a:t>Join us for a new episode every Wednesday morning</a:t>
            </a:r>
          </a:p>
          <a:p>
            <a:pPr lvl="0"/>
            <a:r>
              <a:rPr lang="en-US" dirty="0"/>
              <a:t>Listen, subscribe, and comment where you get your podcasts</a:t>
            </a:r>
          </a:p>
          <a:p>
            <a:pPr lvl="0"/>
            <a:endParaRPr lang="en-US" dirty="0"/>
          </a:p>
          <a:p>
            <a:pPr marL="0" lvl="0" indent="0">
              <a:buNone/>
            </a:pPr>
            <a:endParaRPr lang="en-US" dirty="0"/>
          </a:p>
        </p:txBody>
      </p:sp>
      <p:pic>
        <p:nvPicPr>
          <p:cNvPr id="1028" name="Picture 4" descr="Workplace Wake-Up with Jen Shaw">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6015" y="3141829"/>
            <a:ext cx="2805209" cy="280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1134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418952"/>
            <a:ext cx="7879975" cy="736335"/>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2600" b="1" kern="1200">
                <a:solidFill>
                  <a:schemeClr val="tx1"/>
                </a:solidFill>
                <a:latin typeface="Candara" panose="020E0502030303020204" pitchFamily="34" charset="0"/>
                <a:ea typeface="+mj-ea"/>
                <a:cs typeface="+mj-cs"/>
              </a:defRPr>
            </a:lvl1pPr>
          </a:lstStyle>
          <a:p>
            <a:r>
              <a:rPr lang="en-US" sz="3000" dirty="0">
                <a:latin typeface="Arial Black" panose="020B0A04020102020204" pitchFamily="34" charset="0"/>
                <a:cs typeface="Arial" panose="020B0604020202020204" pitchFamily="34" charset="0"/>
              </a:rPr>
              <a:t>2022 Upcoming Webinars</a:t>
            </a:r>
          </a:p>
        </p:txBody>
      </p:sp>
      <p:sp>
        <p:nvSpPr>
          <p:cNvPr id="8" name="Text Box 2"/>
          <p:cNvSpPr txBox="1">
            <a:spLocks noChangeArrowheads="1"/>
          </p:cNvSpPr>
          <p:nvPr/>
        </p:nvSpPr>
        <p:spPr bwMode="auto">
          <a:xfrm>
            <a:off x="336925" y="1450673"/>
            <a:ext cx="7462370" cy="51201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874" tIns="50937" rIns="101874" bIns="50937" numCol="1" spcCol="45720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225"/>
              </a:spcAft>
            </a:pPr>
            <a:r>
              <a:rPr lang="en-US" sz="1400" b="1" dirty="0">
                <a:solidFill>
                  <a:srgbClr val="000000"/>
                </a:solidFill>
                <a:latin typeface="Arial" panose="020B0604020202020204" pitchFamily="34" charset="0"/>
                <a:cs typeface="Arial" panose="020B0604020202020204" pitchFamily="34" charset="0"/>
              </a:rPr>
              <a:t>The California Privacy Rights Act:  Navigating Your Obligations in 2023</a:t>
            </a:r>
          </a:p>
          <a:p>
            <a:pPr algn="ctr" eaLnBrk="1" hangingPunct="1">
              <a:spcAft>
                <a:spcPts val="225"/>
              </a:spcAft>
            </a:pPr>
            <a:r>
              <a:rPr lang="en-US" sz="1400" dirty="0">
                <a:solidFill>
                  <a:srgbClr val="000000"/>
                </a:solidFill>
                <a:latin typeface="Arial" panose="020B0604020202020204" pitchFamily="34" charset="0"/>
                <a:cs typeface="Arial" panose="020B0604020202020204" pitchFamily="34" charset="0"/>
              </a:rPr>
              <a:t>November 16</a:t>
            </a:r>
          </a:p>
          <a:p>
            <a:pPr algn="ctr" eaLnBrk="1" hangingPunct="1">
              <a:spcAft>
                <a:spcPts val="225"/>
              </a:spcAft>
            </a:pPr>
            <a:endParaRPr lang="en-US" sz="1400" dirty="0">
              <a:solidFill>
                <a:srgbClr val="000000"/>
              </a:solidFill>
              <a:latin typeface="Arial" panose="020B0604020202020204" pitchFamily="34" charset="0"/>
              <a:cs typeface="Arial" panose="020B0604020202020204" pitchFamily="34" charset="0"/>
            </a:endParaRPr>
          </a:p>
          <a:p>
            <a:pPr algn="ctr" eaLnBrk="1" hangingPunct="1">
              <a:spcAft>
                <a:spcPts val="225"/>
              </a:spcAft>
            </a:pPr>
            <a:r>
              <a:rPr lang="en-US" sz="1400" b="1" dirty="0">
                <a:solidFill>
                  <a:srgbClr val="000000"/>
                </a:solidFill>
                <a:latin typeface="Arial" panose="020B0604020202020204" pitchFamily="34" charset="0"/>
                <a:cs typeface="Arial" panose="020B0604020202020204" pitchFamily="34" charset="0"/>
              </a:rPr>
              <a:t>Annual Employment Law Update (2023)</a:t>
            </a:r>
          </a:p>
          <a:p>
            <a:pPr algn="ctr" eaLnBrk="1" hangingPunct="1">
              <a:spcAft>
                <a:spcPts val="225"/>
              </a:spcAft>
            </a:pPr>
            <a:r>
              <a:rPr lang="en-US" sz="1400" dirty="0">
                <a:solidFill>
                  <a:srgbClr val="000000"/>
                </a:solidFill>
                <a:latin typeface="Arial" panose="020B0604020202020204" pitchFamily="34" charset="0"/>
                <a:cs typeface="Arial" panose="020B0604020202020204" pitchFamily="34" charset="0"/>
              </a:rPr>
              <a:t>December 1</a:t>
            </a:r>
          </a:p>
          <a:p>
            <a:pPr algn="ctr" eaLnBrk="1" hangingPunct="1">
              <a:spcAft>
                <a:spcPts val="225"/>
              </a:spcAft>
            </a:pPr>
            <a:r>
              <a:rPr lang="en-US" sz="1400" dirty="0">
                <a:solidFill>
                  <a:srgbClr val="000000"/>
                </a:solidFill>
                <a:latin typeface="Arial" panose="020B0604020202020204" pitchFamily="34" charset="0"/>
                <a:cs typeface="Arial" panose="020B0604020202020204" pitchFamily="34" charset="0"/>
              </a:rPr>
              <a:t>December 13</a:t>
            </a:r>
          </a:p>
          <a:p>
            <a:pPr algn="ctr" eaLnBrk="1" hangingPunct="1">
              <a:spcAft>
                <a:spcPts val="225"/>
              </a:spcAft>
            </a:pPr>
            <a:r>
              <a:rPr lang="en-US" sz="1400" dirty="0">
                <a:solidFill>
                  <a:srgbClr val="000000"/>
                </a:solidFill>
                <a:latin typeface="Arial" panose="020B0604020202020204" pitchFamily="34" charset="0"/>
                <a:cs typeface="Arial" panose="020B0604020202020204" pitchFamily="34" charset="0"/>
              </a:rPr>
              <a:t>January 10, 2023</a:t>
            </a:r>
            <a:endParaRPr lang="en-US" sz="1400" b="1" dirty="0">
              <a:solidFill>
                <a:srgbClr val="000000"/>
              </a:solidFill>
              <a:latin typeface="Arial" panose="020B0604020202020204" pitchFamily="34" charset="0"/>
              <a:cs typeface="Arial" panose="020B0604020202020204" pitchFamily="34" charset="0"/>
            </a:endParaRPr>
          </a:p>
          <a:p>
            <a:pPr algn="ctr" eaLnBrk="1" hangingPunct="1">
              <a:spcAft>
                <a:spcPts val="225"/>
              </a:spcAft>
            </a:pPr>
            <a:endParaRPr lang="en-US" sz="1400" b="1" dirty="0" smtClean="0">
              <a:solidFill>
                <a:srgbClr val="000000"/>
              </a:solidFill>
              <a:latin typeface="Arial" panose="020B0604020202020204" pitchFamily="34" charset="0"/>
              <a:cs typeface="Arial" panose="020B0604020202020204" pitchFamily="34" charset="0"/>
            </a:endParaRPr>
          </a:p>
          <a:p>
            <a:pPr algn="ctr" eaLnBrk="1" hangingPunct="1">
              <a:spcAft>
                <a:spcPts val="225"/>
              </a:spcAft>
            </a:pPr>
            <a:r>
              <a:rPr lang="en-US" sz="1400" b="1" dirty="0" smtClean="0">
                <a:solidFill>
                  <a:srgbClr val="000000"/>
                </a:solidFill>
                <a:latin typeface="Arial" panose="020B0604020202020204" pitchFamily="34" charset="0"/>
                <a:cs typeface="Arial" panose="020B0604020202020204" pitchFamily="34" charset="0"/>
              </a:rPr>
              <a:t>Sexual </a:t>
            </a:r>
            <a:r>
              <a:rPr lang="en-US" sz="1400" b="1" dirty="0">
                <a:solidFill>
                  <a:srgbClr val="000000"/>
                </a:solidFill>
                <a:latin typeface="Arial" panose="020B0604020202020204" pitchFamily="34" charset="0"/>
                <a:cs typeface="Arial" panose="020B0604020202020204" pitchFamily="34" charset="0"/>
              </a:rPr>
              <a:t>Harassment Prevention and Other EEO Issues </a:t>
            </a:r>
          </a:p>
          <a:p>
            <a:pPr algn="ctr" eaLnBrk="1" hangingPunct="1">
              <a:spcAft>
                <a:spcPts val="225"/>
              </a:spcAft>
            </a:pPr>
            <a:r>
              <a:rPr lang="en-US" sz="1400" b="1" dirty="0">
                <a:solidFill>
                  <a:srgbClr val="000000"/>
                </a:solidFill>
                <a:latin typeface="Arial" panose="020B0604020202020204" pitchFamily="34" charset="0"/>
                <a:cs typeface="Arial" panose="020B0604020202020204" pitchFamily="34" charset="0"/>
              </a:rPr>
              <a:t>(AB 1825/SB 1343 Compliance Training for “Supervisors”/All Employees) </a:t>
            </a:r>
          </a:p>
          <a:p>
            <a:pPr algn="ctr" eaLnBrk="1" hangingPunct="1">
              <a:spcAft>
                <a:spcPts val="225"/>
              </a:spcAft>
            </a:pPr>
            <a:r>
              <a:rPr lang="en-US" sz="1400" dirty="0" smtClean="0">
                <a:solidFill>
                  <a:srgbClr val="000000"/>
                </a:solidFill>
                <a:latin typeface="Arial" panose="020B0604020202020204" pitchFamily="34" charset="0"/>
                <a:cs typeface="Arial" panose="020B0604020202020204" pitchFamily="34" charset="0"/>
              </a:rPr>
              <a:t>December </a:t>
            </a:r>
            <a:r>
              <a:rPr lang="en-US" sz="1400" dirty="0">
                <a:solidFill>
                  <a:srgbClr val="000000"/>
                </a:solidFill>
                <a:latin typeface="Arial" panose="020B0604020202020204" pitchFamily="34" charset="0"/>
                <a:cs typeface="Arial" panose="020B0604020202020204" pitchFamily="34" charset="0"/>
              </a:rPr>
              <a:t>8</a:t>
            </a:r>
          </a:p>
          <a:p>
            <a:pPr algn="ctr" eaLnBrk="1" hangingPunct="1">
              <a:spcAft>
                <a:spcPts val="225"/>
              </a:spcAft>
            </a:pPr>
            <a:endParaRPr lang="en-US" sz="1400" b="1" dirty="0">
              <a:solidFill>
                <a:srgbClr val="000000"/>
              </a:solidFill>
              <a:latin typeface="Arial" panose="020B0604020202020204" pitchFamily="34" charset="0"/>
              <a:cs typeface="Arial" panose="020B0604020202020204" pitchFamily="34" charset="0"/>
            </a:endParaRPr>
          </a:p>
          <a:p>
            <a:pPr algn="ctr" eaLnBrk="1" hangingPunct="1">
              <a:spcAft>
                <a:spcPts val="225"/>
              </a:spcAft>
            </a:pPr>
            <a:r>
              <a:rPr lang="en-US" sz="1400" b="1" dirty="0">
                <a:solidFill>
                  <a:srgbClr val="000000"/>
                </a:solidFill>
                <a:latin typeface="Arial" panose="020B0604020202020204" pitchFamily="34" charset="0"/>
                <a:cs typeface="Arial" panose="020B0604020202020204" pitchFamily="34" charset="0"/>
              </a:rPr>
              <a:t>Sexual Harassment Prevention and Other EEO Issues (SB 1343 Compliance Training for Staff)  </a:t>
            </a:r>
          </a:p>
          <a:p>
            <a:pPr algn="ctr" eaLnBrk="1" hangingPunct="1">
              <a:spcAft>
                <a:spcPts val="225"/>
              </a:spcAft>
            </a:pPr>
            <a:r>
              <a:rPr lang="en-US" sz="1400" dirty="0" smtClean="0">
                <a:solidFill>
                  <a:srgbClr val="000000"/>
                </a:solidFill>
                <a:latin typeface="Arial" panose="020B0604020202020204" pitchFamily="34" charset="0"/>
                <a:cs typeface="Arial" panose="020B0604020202020204" pitchFamily="34" charset="0"/>
              </a:rPr>
              <a:t>December </a:t>
            </a:r>
            <a:r>
              <a:rPr lang="en-US" sz="1400" dirty="0">
                <a:solidFill>
                  <a:srgbClr val="000000"/>
                </a:solidFill>
                <a:latin typeface="Arial" panose="020B0604020202020204" pitchFamily="34" charset="0"/>
                <a:cs typeface="Arial" panose="020B0604020202020204" pitchFamily="34" charset="0"/>
              </a:rPr>
              <a:t>6</a:t>
            </a:r>
          </a:p>
          <a:p>
            <a:pPr algn="ctr" eaLnBrk="1" hangingPunct="1">
              <a:spcAft>
                <a:spcPts val="225"/>
              </a:spcAft>
            </a:pPr>
            <a:r>
              <a:rPr lang="en-US" sz="1400" dirty="0">
                <a:solidFill>
                  <a:srgbClr val="000000"/>
                </a:solidFill>
                <a:latin typeface="Arial" panose="020B0604020202020204" pitchFamily="34" charset="0"/>
                <a:cs typeface="Arial" panose="020B0604020202020204" pitchFamily="34" charset="0"/>
              </a:rPr>
              <a:t> </a:t>
            </a:r>
          </a:p>
          <a:p>
            <a:pPr algn="ctr" eaLnBrk="1" hangingPunct="1">
              <a:spcAft>
                <a:spcPts val="225"/>
              </a:spcAft>
            </a:pPr>
            <a:endParaRPr lang="en-US" sz="1200" dirty="0">
              <a:solidFill>
                <a:srgbClr val="000000"/>
              </a:solidFill>
              <a:latin typeface="Arial" panose="020B0604020202020204" pitchFamily="34" charset="0"/>
              <a:cs typeface="Arial" panose="020B0604020202020204" pitchFamily="34" charset="0"/>
            </a:endParaRPr>
          </a:p>
          <a:p>
            <a:pPr algn="ctr" eaLnBrk="1" hangingPunct="1">
              <a:spcAft>
                <a:spcPts val="225"/>
              </a:spcAft>
            </a:pPr>
            <a:endParaRPr lang="en-US" sz="1200" b="1" dirty="0">
              <a:solidFill>
                <a:srgbClr val="000000"/>
              </a:solidFill>
              <a:latin typeface="Arial" panose="020B0604020202020204" pitchFamily="34" charset="0"/>
              <a:cs typeface="Arial" panose="020B0604020202020204" pitchFamily="34" charset="0"/>
            </a:endParaRPr>
          </a:p>
          <a:p>
            <a:pPr algn="ctr" eaLnBrk="1" hangingPunct="1">
              <a:spcAft>
                <a:spcPts val="225"/>
              </a:spcAft>
            </a:pPr>
            <a:endParaRPr lang="en-US" sz="1100" b="1" dirty="0">
              <a:solidFill>
                <a:srgbClr val="000000"/>
              </a:solidFill>
              <a:latin typeface="Arial" panose="020B0604020202020204" pitchFamily="34" charset="0"/>
              <a:cs typeface="Arial" panose="020B0604020202020204" pitchFamily="34" charset="0"/>
            </a:endParaRPr>
          </a:p>
          <a:p>
            <a:pPr algn="ctr" eaLnBrk="1" hangingPunct="1">
              <a:spcAft>
                <a:spcPts val="225"/>
              </a:spcAft>
            </a:pPr>
            <a:endParaRPr lang="en-US" sz="1100" dirty="0">
              <a:solidFill>
                <a:srgbClr val="000000"/>
              </a:solidFill>
              <a:latin typeface="Arial" panose="020B0604020202020204" pitchFamily="34" charset="0"/>
              <a:cs typeface="Arial" panose="020B0604020202020204" pitchFamily="34" charset="0"/>
            </a:endParaRPr>
          </a:p>
        </p:txBody>
      </p:sp>
      <p:pic>
        <p:nvPicPr>
          <p:cNvPr id="5" name="Picture 2" descr="https://mlsvc01-prod.s3.amazonaws.com/84627099701/9d25bfdd-3ef3-4ec8-9be1-599fd75ba4a8.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3088" y="5103074"/>
            <a:ext cx="1603633" cy="1419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104495"/>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cap="none" dirty="0">
                <a:cs typeface="Segoe UI" panose="020B0502040204020203" pitchFamily="34" charset="0"/>
              </a:rPr>
              <a:t>Our Partnership with California Civil Rights Department (formerly</a:t>
            </a:r>
            <a:r>
              <a:rPr lang="en-US" dirty="0">
                <a:cs typeface="Segoe UI" panose="020B0502040204020203" pitchFamily="34" charset="0"/>
              </a:rPr>
              <a:t> DFEH)</a:t>
            </a:r>
            <a:endParaRPr lang="en-US" dirty="0"/>
          </a:p>
        </p:txBody>
      </p:sp>
      <p:sp>
        <p:nvSpPr>
          <p:cNvPr id="3" name="Content Placeholder 2"/>
          <p:cNvSpPr>
            <a:spLocks noGrp="1"/>
          </p:cNvSpPr>
          <p:nvPr>
            <p:ph idx="1"/>
          </p:nvPr>
        </p:nvSpPr>
        <p:spPr>
          <a:xfrm>
            <a:off x="628650" y="1918447"/>
            <a:ext cx="7122386" cy="3865670"/>
          </a:xfrm>
        </p:spPr>
        <p:txBody>
          <a:bodyPr>
            <a:normAutofit/>
          </a:bodyPr>
          <a:lstStyle/>
          <a:p>
            <a:pPr marL="0" indent="0">
              <a:spcAft>
                <a:spcPts val="225"/>
              </a:spcAft>
              <a:buNone/>
            </a:pPr>
            <a:r>
              <a:rPr lang="en-US" b="1" dirty="0">
                <a:solidFill>
                  <a:srgbClr val="000000"/>
                </a:solidFill>
                <a:cs typeface="Arial" panose="020B0604020202020204" pitchFamily="34" charset="0"/>
              </a:rPr>
              <a:t>“Workplace Insights with Shaw Law and the CRD!”</a:t>
            </a:r>
          </a:p>
          <a:p>
            <a:pPr marL="0" indent="0">
              <a:spcAft>
                <a:spcPts val="225"/>
              </a:spcAft>
              <a:buNone/>
            </a:pPr>
            <a:r>
              <a:rPr lang="en-US" dirty="0">
                <a:solidFill>
                  <a:srgbClr val="000000"/>
                </a:solidFill>
                <a:cs typeface="Arial" panose="020B0604020202020204" pitchFamily="34" charset="0"/>
              </a:rPr>
              <a:t>Every month, Erika and </a:t>
            </a:r>
            <a:r>
              <a:rPr lang="en-US" dirty="0">
                <a:cs typeface="Arial" panose="020B0604020202020204" pitchFamily="34" charset="0"/>
              </a:rPr>
              <a:t>Rashida Harmon</a:t>
            </a:r>
            <a:r>
              <a:rPr lang="en-US" dirty="0">
                <a:solidFill>
                  <a:srgbClr val="000000"/>
                </a:solidFill>
                <a:cs typeface="Arial" panose="020B0604020202020204" pitchFamily="34" charset="0"/>
              </a:rPr>
              <a:t>, </a:t>
            </a:r>
            <a:r>
              <a:rPr lang="en-US" dirty="0">
                <a:cs typeface="Arial" panose="020B0604020202020204" pitchFamily="34" charset="0"/>
              </a:rPr>
              <a:t>Senior Counsel of the CRD’s Outreach and Education Unit</a:t>
            </a:r>
            <a:r>
              <a:rPr lang="en-US" dirty="0">
                <a:solidFill>
                  <a:srgbClr val="000000"/>
                </a:solidFill>
                <a:cs typeface="Arial" panose="020B0604020202020204" pitchFamily="34" charset="0"/>
              </a:rPr>
              <a:t>, cover a key employment law topic and answer your questions!  Topics TBA as developments dictate.</a:t>
            </a:r>
          </a:p>
          <a:p>
            <a:pPr marL="0" indent="0">
              <a:spcAft>
                <a:spcPts val="225"/>
              </a:spcAft>
              <a:buNone/>
            </a:pPr>
            <a:endParaRPr lang="en-US" b="1" dirty="0">
              <a:solidFill>
                <a:srgbClr val="000000"/>
              </a:solidFill>
              <a:cs typeface="Arial" panose="020B0604020202020204" pitchFamily="34" charset="0"/>
            </a:endParaRPr>
          </a:p>
          <a:p>
            <a:pPr marL="0" indent="0">
              <a:spcAft>
                <a:spcPts val="225"/>
              </a:spcAft>
              <a:buNone/>
            </a:pPr>
            <a:r>
              <a:rPr lang="en-US" b="1" dirty="0">
                <a:solidFill>
                  <a:srgbClr val="000000"/>
                </a:solidFill>
                <a:cs typeface="Arial" panose="020B0604020202020204" pitchFamily="34" charset="0"/>
              </a:rPr>
              <a:t>Check out dates and topics here:  </a:t>
            </a:r>
          </a:p>
          <a:p>
            <a:pPr marL="0" indent="0">
              <a:spcAft>
                <a:spcPts val="225"/>
              </a:spcAft>
              <a:buNone/>
            </a:pPr>
            <a:r>
              <a:rPr lang="en-US" u="sng" dirty="0">
                <a:solidFill>
                  <a:schemeClr val="accent5"/>
                </a:solidFill>
                <a:cs typeface="Arial" panose="020B0604020202020204" pitchFamily="34" charset="0"/>
              </a:rPr>
              <a:t>https://shawlawgroup.com/employment-law-training-calendar/</a:t>
            </a:r>
          </a:p>
          <a:p>
            <a:endParaRPr lang="en-US" dirty="0"/>
          </a:p>
        </p:txBody>
      </p:sp>
    </p:spTree>
    <p:extLst>
      <p:ext uri="{BB962C8B-B14F-4D97-AF65-F5344CB8AC3E}">
        <p14:creationId xmlns:p14="http://schemas.microsoft.com/office/powerpoint/2010/main" val="280041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203" y="1476534"/>
            <a:ext cx="6809109" cy="2263616"/>
          </a:xfrm>
        </p:spPr>
        <p:txBody>
          <a:bodyPr>
            <a:normAutofit/>
          </a:bodyPr>
          <a:lstStyle/>
          <a:p>
            <a:r>
              <a:rPr lang="en-US" dirty="0" smtClean="0"/>
              <a:t>An Overview of Reasonable Accommodations</a:t>
            </a:r>
            <a:endParaRPr lang="en-US" dirty="0"/>
          </a:p>
        </p:txBody>
      </p:sp>
    </p:spTree>
    <p:extLst>
      <p:ext uri="{BB962C8B-B14F-4D97-AF65-F5344CB8AC3E}">
        <p14:creationId xmlns:p14="http://schemas.microsoft.com/office/powerpoint/2010/main" val="2319256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85578" y="1446248"/>
            <a:ext cx="5709219" cy="1427306"/>
          </a:xfrm>
          <a:prstGeom prst="rect">
            <a:avLst/>
          </a:prstGeom>
        </p:spPr>
      </p:pic>
      <p:sp>
        <p:nvSpPr>
          <p:cNvPr id="2" name="Title 1"/>
          <p:cNvSpPr>
            <a:spLocks noGrp="1"/>
          </p:cNvSpPr>
          <p:nvPr>
            <p:ph type="title"/>
          </p:nvPr>
        </p:nvSpPr>
        <p:spPr>
          <a:xfrm>
            <a:off x="1" y="467121"/>
            <a:ext cx="8435787" cy="823794"/>
          </a:xfrm>
        </p:spPr>
        <p:txBody>
          <a:bodyPr>
            <a:normAutofit/>
          </a:bodyPr>
          <a:lstStyle/>
          <a:p>
            <a:pPr algn="ctr"/>
            <a:r>
              <a:rPr lang="en-US" sz="4000" dirty="0">
                <a:solidFill>
                  <a:schemeClr val="tx1"/>
                </a:solidFill>
              </a:rPr>
              <a:t>Thank You!</a:t>
            </a:r>
          </a:p>
        </p:txBody>
      </p:sp>
      <p:pic>
        <p:nvPicPr>
          <p:cNvPr id="7" name="Picture 6"/>
          <p:cNvPicPr>
            <a:picLocks noChangeAspect="1"/>
          </p:cNvPicPr>
          <p:nvPr/>
        </p:nvPicPr>
        <p:blipFill>
          <a:blip r:embed="rId4"/>
          <a:stretch>
            <a:fillRect/>
          </a:stretch>
        </p:blipFill>
        <p:spPr>
          <a:xfrm>
            <a:off x="5926873" y="5222343"/>
            <a:ext cx="1440305" cy="658425"/>
          </a:xfrm>
          <a:prstGeom prst="rect">
            <a:avLst/>
          </a:prstGeom>
        </p:spPr>
      </p:pic>
      <p:pic>
        <p:nvPicPr>
          <p:cNvPr id="8" name="Picture 7"/>
          <p:cNvPicPr>
            <a:picLocks noChangeAspect="1"/>
          </p:cNvPicPr>
          <p:nvPr/>
        </p:nvPicPr>
        <p:blipFill>
          <a:blip r:embed="rId5"/>
          <a:stretch>
            <a:fillRect/>
          </a:stretch>
        </p:blipFill>
        <p:spPr>
          <a:xfrm>
            <a:off x="3717044" y="5276076"/>
            <a:ext cx="429806" cy="425233"/>
          </a:xfrm>
          <a:prstGeom prst="rect">
            <a:avLst/>
          </a:prstGeom>
        </p:spPr>
      </p:pic>
      <p:pic>
        <p:nvPicPr>
          <p:cNvPr id="9" name="Picture 8"/>
          <p:cNvPicPr>
            <a:picLocks noChangeAspect="1"/>
          </p:cNvPicPr>
          <p:nvPr/>
        </p:nvPicPr>
        <p:blipFill>
          <a:blip r:embed="rId6"/>
          <a:stretch>
            <a:fillRect/>
          </a:stretch>
        </p:blipFill>
        <p:spPr>
          <a:xfrm>
            <a:off x="4651565" y="5271503"/>
            <a:ext cx="429806" cy="429806"/>
          </a:xfrm>
          <a:prstGeom prst="rect">
            <a:avLst/>
          </a:prstGeom>
        </p:spPr>
      </p:pic>
      <p:sp>
        <p:nvSpPr>
          <p:cNvPr id="11" name="TextBox 5"/>
          <p:cNvSpPr txBox="1"/>
          <p:nvPr/>
        </p:nvSpPr>
        <p:spPr>
          <a:xfrm>
            <a:off x="3112105" y="3246214"/>
            <a:ext cx="2507417" cy="127727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latin typeface="Arial" panose="020B0604020202020204" pitchFamily="34" charset="0"/>
                <a:cs typeface="Arial" panose="020B0604020202020204" pitchFamily="34" charset="0"/>
              </a:rPr>
              <a:t>425 University Ave, Suite 200</a:t>
            </a:r>
          </a:p>
          <a:p>
            <a:pPr algn="ctr"/>
            <a:r>
              <a:rPr lang="en-US" sz="1100" b="1" dirty="0">
                <a:latin typeface="Arial" panose="020B0604020202020204" pitchFamily="34" charset="0"/>
                <a:cs typeface="Arial" panose="020B0604020202020204" pitchFamily="34" charset="0"/>
              </a:rPr>
              <a:t>Sacramento, California 95825</a:t>
            </a:r>
          </a:p>
          <a:p>
            <a:pPr algn="ctr"/>
            <a:r>
              <a:rPr lang="en-US" sz="1100" b="1" dirty="0">
                <a:latin typeface="Arial" panose="020B0604020202020204" pitchFamily="34" charset="0"/>
                <a:cs typeface="Arial" panose="020B0604020202020204" pitchFamily="34" charset="0"/>
              </a:rPr>
              <a:t>Telephone: 916.640.2240</a:t>
            </a:r>
          </a:p>
          <a:p>
            <a:pPr algn="ctr"/>
            <a:r>
              <a:rPr lang="en-US" sz="1100" b="1" dirty="0">
                <a:latin typeface="Arial" panose="020B0604020202020204" pitchFamily="34" charset="0"/>
                <a:cs typeface="Arial" panose="020B0604020202020204" pitchFamily="34" charset="0"/>
              </a:rPr>
              <a:t>Facsimile: 916.640.2241</a:t>
            </a:r>
          </a:p>
          <a:p>
            <a:pPr algn="ctr"/>
            <a:endParaRPr lang="en-US" sz="1100" b="1" dirty="0">
              <a:latin typeface="Arial" panose="020B0604020202020204" pitchFamily="34" charset="0"/>
              <a:cs typeface="Arial" panose="020B0604020202020204" pitchFamily="34" charset="0"/>
            </a:endParaRPr>
          </a:p>
          <a:p>
            <a:pPr algn="ctr"/>
            <a:r>
              <a:rPr lang="en-US" sz="1100" b="1" dirty="0">
                <a:latin typeface="Arial" panose="020B0604020202020204" pitchFamily="34" charset="0"/>
                <a:cs typeface="Arial" panose="020B0604020202020204" pitchFamily="34" charset="0"/>
              </a:rPr>
              <a:t>Email: </a:t>
            </a:r>
            <a:r>
              <a:rPr lang="en-US" sz="1100" b="1" dirty="0">
                <a:latin typeface="Arial" panose="020B0604020202020204" pitchFamily="34" charset="0"/>
                <a:cs typeface="Arial" panose="020B0604020202020204" pitchFamily="34" charset="0"/>
                <a:hlinkClick r:id="rId7"/>
              </a:rPr>
              <a:t>info@shawlawgroup.com</a:t>
            </a:r>
            <a:endParaRPr lang="en-US" sz="1100" b="1" dirty="0">
              <a:latin typeface="Arial" panose="020B0604020202020204" pitchFamily="34" charset="0"/>
              <a:cs typeface="Arial" panose="020B0604020202020204" pitchFamily="34" charset="0"/>
            </a:endParaRPr>
          </a:p>
          <a:p>
            <a:pPr algn="ctr"/>
            <a:r>
              <a:rPr lang="en-US" sz="1100" b="1" dirty="0">
                <a:latin typeface="Arial" panose="020B0604020202020204" pitchFamily="34" charset="0"/>
                <a:cs typeface="Arial" panose="020B0604020202020204" pitchFamily="34" charset="0"/>
              </a:rPr>
              <a:t>Website: http://shawlawgroup.com</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6466" y="5206919"/>
            <a:ext cx="2171358" cy="731024"/>
          </a:xfrm>
          <a:prstGeom prst="rect">
            <a:avLst/>
          </a:prstGeom>
        </p:spPr>
      </p:pic>
    </p:spTree>
    <p:extLst>
      <p:ext uri="{BB962C8B-B14F-4D97-AF65-F5344CB8AC3E}">
        <p14:creationId xmlns:p14="http://schemas.microsoft.com/office/powerpoint/2010/main" val="1439525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Key </a:t>
            </a:r>
            <a:r>
              <a:rPr lang="en-US" dirty="0" smtClean="0">
                <a:latin typeface="Arial Black" panose="020B0A04020102020204" pitchFamily="34" charset="0"/>
              </a:rPr>
              <a:t>Disability Laws</a:t>
            </a:r>
            <a:endParaRPr lang="en-US" dirty="0">
              <a:latin typeface="Arial Black" panose="020B0A04020102020204" pitchFamily="34" charset="0"/>
            </a:endParaRPr>
          </a:p>
        </p:txBody>
      </p:sp>
      <p:sp>
        <p:nvSpPr>
          <p:cNvPr id="3" name="Content Placeholder 2"/>
          <p:cNvSpPr>
            <a:spLocks noGrp="1"/>
          </p:cNvSpPr>
          <p:nvPr>
            <p:ph idx="1"/>
          </p:nvPr>
        </p:nvSpPr>
        <p:spPr>
          <a:xfrm>
            <a:off x="628650" y="1789765"/>
            <a:ext cx="7143750" cy="3958492"/>
          </a:xfrm>
        </p:spPr>
        <p:txBody>
          <a:bodyPr>
            <a:normAutofit/>
          </a:bodyPr>
          <a:lstStyle/>
          <a:p>
            <a:r>
              <a:rPr lang="en-US" dirty="0" smtClean="0"/>
              <a:t>Americans </a:t>
            </a:r>
            <a:r>
              <a:rPr lang="en-US" dirty="0"/>
              <a:t>With Disabilities </a:t>
            </a:r>
            <a:r>
              <a:rPr lang="en-US" dirty="0" smtClean="0"/>
              <a:t>Act</a:t>
            </a:r>
          </a:p>
          <a:p>
            <a:r>
              <a:rPr lang="en-US" dirty="0" smtClean="0"/>
              <a:t>Fair </a:t>
            </a:r>
            <a:r>
              <a:rPr lang="en-US" dirty="0"/>
              <a:t>Employment and Housing </a:t>
            </a:r>
            <a:r>
              <a:rPr lang="en-US" dirty="0" smtClean="0"/>
              <a:t>Act</a:t>
            </a:r>
            <a:endParaRPr lang="en-US" dirty="0"/>
          </a:p>
        </p:txBody>
      </p:sp>
    </p:spTree>
    <p:extLst>
      <p:ext uri="{BB962C8B-B14F-4D97-AF65-F5344CB8AC3E}">
        <p14:creationId xmlns:p14="http://schemas.microsoft.com/office/powerpoint/2010/main" val="54711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Who Is Protected?</a:t>
            </a:r>
          </a:p>
        </p:txBody>
      </p:sp>
      <p:sp>
        <p:nvSpPr>
          <p:cNvPr id="3" name="Content Placeholder 2"/>
          <p:cNvSpPr>
            <a:spLocks noGrp="1"/>
          </p:cNvSpPr>
          <p:nvPr>
            <p:ph idx="1"/>
          </p:nvPr>
        </p:nvSpPr>
        <p:spPr>
          <a:xfrm>
            <a:off x="628650" y="1789765"/>
            <a:ext cx="7152715" cy="3958492"/>
          </a:xfrm>
        </p:spPr>
        <p:txBody>
          <a:bodyPr/>
          <a:lstStyle/>
          <a:p>
            <a:pPr marL="0" indent="0">
              <a:buNone/>
            </a:pPr>
            <a:r>
              <a:rPr lang="en-US" altLang="en-US" dirty="0"/>
              <a:t>Individual who:</a:t>
            </a:r>
          </a:p>
          <a:p>
            <a:pPr marL="694944" indent="-347472">
              <a:buFont typeface="+mj-lt"/>
              <a:buAutoNum type="arabicPeriod"/>
            </a:pPr>
            <a:r>
              <a:rPr lang="en-US" altLang="en-US" dirty="0"/>
              <a:t>Have a physical or mental impairment that limits a major life activity; or</a:t>
            </a:r>
          </a:p>
          <a:p>
            <a:pPr marL="694944" indent="-347472">
              <a:buFont typeface="+mj-lt"/>
              <a:buAutoNum type="arabicPeriod"/>
            </a:pPr>
            <a:r>
              <a:rPr lang="en-US" altLang="en-US" dirty="0"/>
              <a:t>Have a “record” of such an impairment; or</a:t>
            </a:r>
          </a:p>
          <a:p>
            <a:pPr marL="694944" indent="-347472">
              <a:buFont typeface="+mj-lt"/>
              <a:buAutoNum type="arabicPeriod"/>
            </a:pPr>
            <a:r>
              <a:rPr lang="en-US" altLang="en-US" dirty="0"/>
              <a:t>Are “regarded” or “perceived” as having such an impairment or having a “perceived potential impairment”; or</a:t>
            </a:r>
          </a:p>
          <a:p>
            <a:pPr marL="694944" indent="-347472">
              <a:buFont typeface="+mj-lt"/>
              <a:buAutoNum type="arabicPeriod"/>
            </a:pPr>
            <a:r>
              <a:rPr lang="en-US" altLang="en-US" dirty="0"/>
              <a:t>Have a “relationship or association with” a person with a known impairment</a:t>
            </a:r>
          </a:p>
        </p:txBody>
      </p:sp>
    </p:spTree>
    <p:extLst>
      <p:ext uri="{BB962C8B-B14F-4D97-AF65-F5344CB8AC3E}">
        <p14:creationId xmlns:p14="http://schemas.microsoft.com/office/powerpoint/2010/main" val="3883517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Who Is a “Qualified Individual With a Disability”?</a:t>
            </a:r>
          </a:p>
        </p:txBody>
      </p:sp>
      <p:sp>
        <p:nvSpPr>
          <p:cNvPr id="3" name="Content Placeholder 2"/>
          <p:cNvSpPr>
            <a:spLocks noGrp="1"/>
          </p:cNvSpPr>
          <p:nvPr>
            <p:ph idx="1"/>
          </p:nvPr>
        </p:nvSpPr>
        <p:spPr>
          <a:xfrm>
            <a:off x="628650" y="1789765"/>
            <a:ext cx="7107891" cy="4507796"/>
          </a:xfrm>
        </p:spPr>
        <p:txBody>
          <a:bodyPr/>
          <a:lstStyle/>
          <a:p>
            <a:r>
              <a:rPr lang="en-US" altLang="en-US" dirty="0"/>
              <a:t>A qualified individual with a disability is an individual who, with or without reasonable accommodation, can perform the essential functions of the job in question</a:t>
            </a:r>
          </a:p>
          <a:p>
            <a:r>
              <a:rPr lang="en-US" altLang="en-US" dirty="0"/>
              <a:t>To be protected, individuals must be qualified to do their jobs</a:t>
            </a:r>
          </a:p>
        </p:txBody>
      </p:sp>
    </p:spTree>
    <p:extLst>
      <p:ext uri="{BB962C8B-B14F-4D97-AF65-F5344CB8AC3E}">
        <p14:creationId xmlns:p14="http://schemas.microsoft.com/office/powerpoint/2010/main" val="3137551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 Determine </a:t>
            </a:r>
            <a:r>
              <a:rPr lang="en-US" dirty="0" smtClean="0"/>
              <a:t>the </a:t>
            </a:r>
            <a:r>
              <a:rPr lang="en-US" dirty="0"/>
              <a:t>“Essential Functions” </a:t>
            </a:r>
            <a:r>
              <a:rPr lang="en-US" dirty="0" smtClean="0"/>
              <a:t>of a </a:t>
            </a:r>
            <a:r>
              <a:rPr lang="en-US" dirty="0"/>
              <a:t>Position</a:t>
            </a:r>
          </a:p>
        </p:txBody>
      </p:sp>
      <p:sp>
        <p:nvSpPr>
          <p:cNvPr id="5" name="Content Placeholder 4"/>
          <p:cNvSpPr>
            <a:spLocks noGrp="1"/>
          </p:cNvSpPr>
          <p:nvPr>
            <p:ph idx="1"/>
          </p:nvPr>
        </p:nvSpPr>
        <p:spPr/>
        <p:txBody>
          <a:bodyPr>
            <a:noAutofit/>
          </a:bodyPr>
          <a:lstStyle/>
          <a:p>
            <a:r>
              <a:rPr lang="en-US" dirty="0"/>
              <a:t>Consider whether:</a:t>
            </a:r>
          </a:p>
          <a:p>
            <a:pPr lvl="1"/>
            <a:r>
              <a:rPr lang="en-US" dirty="0"/>
              <a:t>The position exists specifically to perform the function</a:t>
            </a:r>
          </a:p>
          <a:p>
            <a:pPr lvl="1"/>
            <a:r>
              <a:rPr lang="en-US" dirty="0"/>
              <a:t>There are a limited number of other employees available to perform the function, or among whom the function may be distributed</a:t>
            </a:r>
          </a:p>
          <a:p>
            <a:pPr lvl="1"/>
            <a:r>
              <a:rPr lang="en-US" dirty="0"/>
              <a:t>The function is highly specialized, and employee was hired for particular expertise and ability</a:t>
            </a:r>
          </a:p>
          <a:p>
            <a:r>
              <a:rPr lang="en-US" dirty="0"/>
              <a:t>Describe essential functions in duty statements/job descriptions, and reference in performance reviews</a:t>
            </a:r>
          </a:p>
        </p:txBody>
      </p:sp>
    </p:spTree>
    <p:extLst>
      <p:ext uri="{BB962C8B-B14F-4D97-AF65-F5344CB8AC3E}">
        <p14:creationId xmlns:p14="http://schemas.microsoft.com/office/powerpoint/2010/main" val="3286104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t>
            </a:r>
            <a:r>
              <a:rPr lang="en-US" dirty="0" smtClean="0"/>
              <a:t>a </a:t>
            </a:r>
            <a:r>
              <a:rPr lang="en-US" dirty="0"/>
              <a:t>“Reasonable Accommodation”?</a:t>
            </a:r>
          </a:p>
        </p:txBody>
      </p:sp>
      <p:sp>
        <p:nvSpPr>
          <p:cNvPr id="5" name="Content Placeholder 4"/>
          <p:cNvSpPr>
            <a:spLocks noGrp="1"/>
          </p:cNvSpPr>
          <p:nvPr>
            <p:ph idx="1"/>
          </p:nvPr>
        </p:nvSpPr>
        <p:spPr>
          <a:xfrm>
            <a:off x="628650" y="2226469"/>
            <a:ext cx="6831043" cy="2968869"/>
          </a:xfrm>
        </p:spPr>
        <p:txBody>
          <a:bodyPr/>
          <a:lstStyle/>
          <a:p>
            <a:pPr marL="0" indent="0" algn="ctr">
              <a:buNone/>
            </a:pPr>
            <a:r>
              <a:rPr lang="en-US" i="1" dirty="0"/>
              <a:t>“Modifications or adjustments that are…effective in enabling an employee to perform the essential functions of the job [or] to enjoy equivalent benefits and privileges of employment as are enjoyed by similarly situated employees without disabilities.” </a:t>
            </a:r>
          </a:p>
          <a:p>
            <a:pPr marL="0" indent="0">
              <a:buNone/>
            </a:pPr>
            <a:r>
              <a:rPr lang="en-US" dirty="0"/>
              <a:t>(2 C.C.R. § 11065)</a:t>
            </a:r>
            <a:endParaRPr lang="en-US" i="1" dirty="0"/>
          </a:p>
        </p:txBody>
      </p:sp>
    </p:spTree>
    <p:extLst>
      <p:ext uri="{BB962C8B-B14F-4D97-AF65-F5344CB8AC3E}">
        <p14:creationId xmlns:p14="http://schemas.microsoft.com/office/powerpoint/2010/main" val="3018501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44F0DFE-A817-434A-A959-0D5D6172EFE0}" vid="{67490E03-ABE3-4D43-A461-87AE7D6B88D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3729</TotalTime>
  <Words>2178</Words>
  <Application>Microsoft Office PowerPoint</Application>
  <PresentationFormat>On-screen Show (4:3)</PresentationFormat>
  <Paragraphs>202</Paragraphs>
  <Slides>40</Slides>
  <Notes>26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40</vt:i4>
      </vt:variant>
    </vt:vector>
  </HeadingPairs>
  <TitlesOfParts>
    <vt:vector size="54" baseType="lpstr">
      <vt:lpstr>Arial</vt:lpstr>
      <vt:lpstr>Arial Black</vt:lpstr>
      <vt:lpstr>Calibri</vt:lpstr>
      <vt:lpstr>Calibri Light</vt:lpstr>
      <vt:lpstr>Courier New</vt:lpstr>
      <vt:lpstr>Segoe UI</vt:lpstr>
      <vt:lpstr>Segoe UI Black</vt:lpstr>
      <vt:lpstr>Segoe UI Historic</vt:lpstr>
      <vt:lpstr>Segoe UI Light</vt:lpstr>
      <vt:lpstr>Segoe UI Semibold</vt:lpstr>
      <vt:lpstr>Wingdings</vt:lpstr>
      <vt:lpstr>Office Theme</vt:lpstr>
      <vt:lpstr>Custom Design</vt:lpstr>
      <vt:lpstr>1_Custom Design</vt:lpstr>
      <vt:lpstr>EEO 101:  REASONABLE ACCOMMODATIONS</vt:lpstr>
      <vt:lpstr>Jennifer Shaw </vt:lpstr>
      <vt:lpstr>The Disclaimer</vt:lpstr>
      <vt:lpstr>An Overview of Reasonable Accommodations</vt:lpstr>
      <vt:lpstr>Key Disability Laws</vt:lpstr>
      <vt:lpstr>Who Is Protected?</vt:lpstr>
      <vt:lpstr>Who Is a “Qualified Individual With a Disability”?</vt:lpstr>
      <vt:lpstr>To Determine the “Essential Functions” of a Position</vt:lpstr>
      <vt:lpstr>What Is a “Reasonable Accommodation”?</vt:lpstr>
      <vt:lpstr>The Elements of a Reasonable Accommodation</vt:lpstr>
      <vt:lpstr>The Basic Principles of Reasonable Accommodation</vt:lpstr>
      <vt:lpstr>What Triggers the Interactive Process Requirement?</vt:lpstr>
      <vt:lpstr>What Triggers the Interactive Process Requirement? (cont.)</vt:lpstr>
      <vt:lpstr>Who Chooses the Accommodation?</vt:lpstr>
      <vt:lpstr>Examples of Reasonable Accommodations</vt:lpstr>
      <vt:lpstr>Examples of Reasonable Accommodations (cont.)</vt:lpstr>
      <vt:lpstr>Resources for Identifying Potential Accommodations</vt:lpstr>
      <vt:lpstr>What Is “Undue Hardship”?</vt:lpstr>
      <vt:lpstr>What About the “Direct Threat” Exception?</vt:lpstr>
      <vt:lpstr>What About the “Direct Threat” Exception? (cont.)</vt:lpstr>
      <vt:lpstr>What Does Leave Have to Do With Reasonable Accommodation?</vt:lpstr>
      <vt:lpstr>Leave as a Reasonable Accommodation</vt:lpstr>
      <vt:lpstr>Leave as a Reasonable Accommodation (cont.)</vt:lpstr>
      <vt:lpstr>Leave as a Reasonable Accommodation (cont.)</vt:lpstr>
      <vt:lpstr>Available Wage Replacement Benefits During Leave</vt:lpstr>
      <vt:lpstr>Available Wage Replacement Benefits During Leave (cont.)</vt:lpstr>
      <vt:lpstr>The Administration Process</vt:lpstr>
      <vt:lpstr>Step 1:  Accommodation Request</vt:lpstr>
      <vt:lpstr>Step 1:  Accommodation Request (cont.)</vt:lpstr>
      <vt:lpstr>Step 2:  The “Interactive Process”</vt:lpstr>
      <vt:lpstr>Step 2:  The “Interactive Process” (cont.)</vt:lpstr>
      <vt:lpstr>Step 3:  Request Documentation, if Necessary</vt:lpstr>
      <vt:lpstr>Step 3:  Request Documentation, if Necessary (cont.)</vt:lpstr>
      <vt:lpstr>Step 4:  Select a Reasonable Accommodation, if Possible</vt:lpstr>
      <vt:lpstr>Step 4:  Select a Reasonable Accommodation, if Possible (cont.)</vt:lpstr>
      <vt:lpstr>The Most Important Thing to Remember…</vt:lpstr>
      <vt:lpstr>“Workplace Wake-Up With Jen” Podcast</vt:lpstr>
      <vt:lpstr>PowerPoint Presentation</vt:lpstr>
      <vt:lpstr>Our Partnership with California Civil Rights Department (formerly DFEH)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 Law Group</dc:creator>
  <cp:lastModifiedBy>Debra Gill</cp:lastModifiedBy>
  <cp:revision>457</cp:revision>
  <cp:lastPrinted>2022-09-13T16:27:41Z</cp:lastPrinted>
  <dcterms:created xsi:type="dcterms:W3CDTF">2018-08-23T17:52:39Z</dcterms:created>
  <dcterms:modified xsi:type="dcterms:W3CDTF">2022-10-17T20:16:45Z</dcterms:modified>
</cp:coreProperties>
</file>